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70" r:id="rId12"/>
    <p:sldId id="27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10AD-30DA-D04C-A1D3-3047C499D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BFA4D-0F21-6544-80C2-71BDE070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DD13-665A-D544-979E-C3CD35DF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27874-5869-2449-9711-8879FB0F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457C-878E-7B4B-B5FC-A68B262F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2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C39F-B436-9E4C-B364-8B031C2D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B7F8E-123B-C04A-BC1D-DE1742268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D2F8E-238C-5A4F-8382-26EBBA3F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CFA-C06D-AD49-8151-6935C02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ED4C-094A-6041-8DA6-17DE62BF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D16A0-C52B-2541-A9E6-54A083B4C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5EEB2-0129-5E4D-A0C5-D8ACD30C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83F9E-2848-814A-A5F4-56F4E11B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1C547-D214-9544-A5F4-A2E85411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A84C-33D9-3D44-AFD3-6D3631E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736B-2C2C-E84E-BC9A-6BFC6E5E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43AC5-96D8-AB43-8DDE-FAFF2B3C1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AEC0B-8B46-D44E-B25D-44EB32A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2D2B-8F70-1C4E-9E29-34FD13C0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91DE-CBE3-7A4C-8432-35EE59E1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CDDF-F6C2-9C42-B74F-326CB81C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6BAE8-0552-104C-997B-19FEBAB4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F448-AE07-314C-9512-B93493E2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99BF-7EEF-3344-9D95-3466D18D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F89C-04F9-334D-A3FE-F8A95B72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0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5091-84EC-FB4B-A45F-FFBD4C5F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F535-920E-6846-8A1F-058EDD9F6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B1070-F9FB-CC4D-A936-277F298B2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6E8EA-23FB-7D46-9003-FCC3D202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AFA37-E17D-8242-A8BB-4F925FB6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8D59B-38E7-B84A-BC6C-F70813CD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2A91-7B51-644F-8B18-E82B78B7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09740-0D84-364B-8A09-23AD2FB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5FAB2-98D1-2A40-96C1-4B4701F6F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201FB-68FF-104C-95BB-DE0EF0F61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0041E-12AD-3040-9010-E56B978FD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3940B-8B37-914A-9837-E336DAD1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DE3EB-B2A8-7740-9864-8B5A435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97D3A-CCF9-DF4B-8580-65F8C195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22BC-A2C7-F747-8153-CD084C6E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A9964-4F9E-D84A-894F-CB8FC0AE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ACAEC-4A2E-DC45-96F6-5B48916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2EC88-E6CE-4843-A8DF-66FA225D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5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59AD1-F307-5842-B41C-4C0F0F3D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F01A-5367-944A-A403-1C82B6E2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59D5E-4D1B-7D45-A4F9-058AD414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4061-15D3-1540-A441-B579E19F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D07B-AC02-104F-90E5-AB6EBC3D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FBBB4-9C2F-7D44-B94A-A0082687B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7E3C1-6938-AF43-B898-62A75338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8C56B-651F-6C43-B6BB-C0172376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C6D9D-9B4F-874A-8862-29A05142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25A-6D3F-F347-820D-375B0EC2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C2ED9-AA0A-934B-8393-47850276E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FF194-AF9F-7045-B414-FE29F15BA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9BEEF-5B28-4549-8574-A8987482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014E6-A833-934A-BC33-C0200DC4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70B8-E72E-A74E-B851-72CCDF00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6E4EF-8F2F-6C40-90CA-9579A997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6C21D-1FD2-DA42-AF62-FC88A9F8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8C32C-8055-7748-AF92-5F432D945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F85B-E678-6F47-BA4B-52066D8BD4B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0E860-734C-0E40-AAC3-BDB8F700F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55D05-EAA7-1243-9FCE-D03FBC80E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F0C2-D6B8-1C48-B8E2-3B31E5972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ni.yashas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-assn.org/residents-students/match/freida" TargetMode="External"/><Relationship Id="rId2" Type="http://schemas.openxmlformats.org/officeDocument/2006/relationships/hyperlink" Target="https://www.fsmb.org/advocac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fmg.org/era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A637-0B49-3F4C-B05F-8495D7577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Applying to US Residency Programs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5935-5E91-D442-8822-48F078911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490108"/>
            <a:ext cx="7055893" cy="1968265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</a:rPr>
              <a:t>Yashas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Nathani</a:t>
            </a:r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Assistant Professor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Pediatric Emergency Medicine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Children’s Hospital of Oklahoma</a:t>
            </a:r>
          </a:p>
        </p:txBody>
      </p:sp>
    </p:spTree>
    <p:extLst>
      <p:ext uri="{BB962C8B-B14F-4D97-AF65-F5344CB8AC3E}">
        <p14:creationId xmlns:p14="http://schemas.microsoft.com/office/powerpoint/2010/main" val="174480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50BD0-227A-134E-8C08-E7C8A526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J1 vs. H1B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9777-2777-064F-8F2A-186B4805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More hospitals willing to sponsor J1 (H1B requires ~$10K and immigration attorney; hospital’s expense)</a:t>
            </a:r>
          </a:p>
          <a:p>
            <a:r>
              <a:rPr lang="en-US" sz="2400" dirty="0"/>
              <a:t>More fellowship opportunities with J1 </a:t>
            </a:r>
          </a:p>
          <a:p>
            <a:r>
              <a:rPr lang="en-US" sz="2400" dirty="0"/>
              <a:t>Subject to J1 waiver if you want to stay on in the US after training</a:t>
            </a:r>
          </a:p>
          <a:p>
            <a:pPr lvl="1"/>
            <a:r>
              <a:rPr lang="en-US" dirty="0"/>
              <a:t>Work in an underserved area x 3 years, 160 </a:t>
            </a:r>
            <a:r>
              <a:rPr lang="en-US" dirty="0" err="1"/>
              <a:t>hrs</a:t>
            </a:r>
            <a:r>
              <a:rPr lang="en-US" dirty="0"/>
              <a:t>/month </a:t>
            </a:r>
          </a:p>
          <a:p>
            <a:pPr lvl="1"/>
            <a:r>
              <a:rPr lang="en-US" dirty="0"/>
              <a:t>Designed for Primary care </a:t>
            </a:r>
          </a:p>
          <a:p>
            <a:pPr lvl="1"/>
            <a:r>
              <a:rPr lang="en-US" dirty="0"/>
              <a:t>Limited opportunities, especially for specialists </a:t>
            </a:r>
          </a:p>
          <a:p>
            <a:pPr lvl="1"/>
            <a:r>
              <a:rPr lang="en-US" dirty="0"/>
              <a:t>Upon completion, eligible for Green Card application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629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1D9E-E9B2-A1E5-3DBF-9ED97759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Match Outcomes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3178649-711C-839D-2783-22AC9F61A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54" y="-32856"/>
            <a:ext cx="10401300" cy="6702934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C7CAC26-27A7-A44D-D7B9-0AA6A9D756C4}"/>
              </a:ext>
            </a:extLst>
          </p:cNvPr>
          <p:cNvSpPr/>
          <p:nvPr/>
        </p:nvSpPr>
        <p:spPr>
          <a:xfrm>
            <a:off x="9613281" y="281354"/>
            <a:ext cx="844061" cy="647113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B2C4-755C-82B5-52B5-0F7C0F22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030B6F0-BD09-5FDA-FF29-A3E7D6840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31" y="0"/>
            <a:ext cx="10701338" cy="6904855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9BBB3BA-21E6-6B57-295E-716D63DDA373}"/>
              </a:ext>
            </a:extLst>
          </p:cNvPr>
          <p:cNvSpPr/>
          <p:nvPr/>
        </p:nvSpPr>
        <p:spPr>
          <a:xfrm>
            <a:off x="9558337" y="-118697"/>
            <a:ext cx="884717" cy="67195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200 Not-Boring Questions To Connect And Get To Know Someone Better">
            <a:extLst>
              <a:ext uri="{FF2B5EF4-FFF2-40B4-BE49-F238E27FC236}">
                <a16:creationId xmlns:a16="http://schemas.microsoft.com/office/drawing/2014/main" id="{23E9D5BB-CAD6-1749-81BB-8657ECFC1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r="37" b="-1"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5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F51E3-3B77-0345-839A-E7B08F9A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4C92-A0A3-DA44-85A7-4486AA49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>
                <a:hlinkClick r:id="rId2"/>
              </a:rPr>
              <a:t>Nathani.yashas@gmail.com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8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98304-1DBC-524F-AEFB-338F18EE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My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51F03-914A-1348-B973-5CEA01CA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Canadian citizen</a:t>
            </a:r>
          </a:p>
          <a:p>
            <a:r>
              <a:rPr lang="en-US" sz="2400" dirty="0"/>
              <a:t>Graduated from American University of Antigua – College of Medicine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May 2014</a:t>
            </a:r>
          </a:p>
          <a:p>
            <a:r>
              <a:rPr lang="en-US" sz="2400" dirty="0"/>
              <a:t>Pediatrics Residency – St. Peter’s University Hospital, NJ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2014-2017</a:t>
            </a:r>
          </a:p>
          <a:p>
            <a:pPr lvl="1"/>
            <a:r>
              <a:rPr lang="en-US" dirty="0"/>
              <a:t>J1 Visa</a:t>
            </a:r>
          </a:p>
          <a:p>
            <a:r>
              <a:rPr lang="en-US" sz="2400" dirty="0"/>
              <a:t>Pediatric Emergency Medicine Fellowship – University of Oklahoma, OK </a:t>
            </a:r>
            <a:r>
              <a:rPr lang="en-US" sz="2400" dirty="0">
                <a:sym typeface="Wingdings" pitchFamily="2" charset="2"/>
              </a:rPr>
              <a:t> 2017-2020</a:t>
            </a:r>
          </a:p>
          <a:p>
            <a:pPr lvl="1"/>
            <a:r>
              <a:rPr lang="en-US" dirty="0">
                <a:sym typeface="Wingdings" pitchFamily="2" charset="2"/>
              </a:rPr>
              <a:t>J1 Visa + Couples Match</a:t>
            </a:r>
          </a:p>
          <a:p>
            <a:r>
              <a:rPr lang="en-US" sz="2400" dirty="0">
                <a:sym typeface="Wingdings" pitchFamily="2" charset="2"/>
              </a:rPr>
              <a:t>Attending Physician  July 2020 </a:t>
            </a:r>
          </a:p>
          <a:p>
            <a:pPr lvl="1"/>
            <a:r>
              <a:rPr lang="en-US" dirty="0">
                <a:sym typeface="Wingdings" pitchFamily="2" charset="2"/>
              </a:rPr>
              <a:t>J1 Waiver (H1B)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7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1987E-B14A-D24F-9C7E-67BFC6FA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37B9E-59AD-9F4C-A366-165F4970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586855"/>
            <a:ext cx="6801480" cy="5946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1. ECFMG - The Educational Commission for Foreign Medical Graduates</a:t>
            </a:r>
          </a:p>
          <a:p>
            <a:pPr lvl="1"/>
            <a:r>
              <a:rPr lang="en-US" dirty="0"/>
              <a:t>Assesses whether IMGs are ready to enter ACGME-accredited training programs in the US</a:t>
            </a:r>
          </a:p>
          <a:p>
            <a:pPr lvl="1"/>
            <a:r>
              <a:rPr lang="en-US" dirty="0"/>
              <a:t>Must be certified by ECFMG before USMLEs/Residency</a:t>
            </a:r>
          </a:p>
          <a:p>
            <a:pPr lvl="1"/>
            <a:r>
              <a:rPr lang="en-US" dirty="0" err="1"/>
              <a:t>www.ecfmg.org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2. USMLE </a:t>
            </a:r>
          </a:p>
          <a:p>
            <a:pPr lvl="1"/>
            <a:r>
              <a:rPr lang="en-US" dirty="0"/>
              <a:t>Step 1, Step 2 CK, Step 2 CS*</a:t>
            </a:r>
          </a:p>
          <a:p>
            <a:pPr lvl="1"/>
            <a:r>
              <a:rPr lang="en-US" dirty="0"/>
              <a:t>Time sensitive </a:t>
            </a:r>
          </a:p>
          <a:p>
            <a:pPr lvl="1"/>
            <a:r>
              <a:rPr lang="en-US" dirty="0"/>
              <a:t>Meet exam requirements (in or after medical school)</a:t>
            </a:r>
          </a:p>
          <a:p>
            <a:pPr lvl="1"/>
            <a:r>
              <a:rPr lang="en-US" dirty="0" err="1"/>
              <a:t>www.usmle.org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666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AD0F6-008E-3047-BAA5-73F49AA5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2EE56-5A1C-AA47-98C5-EF0EE8EB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3. Medical Education Credentialing Requirements</a:t>
            </a:r>
          </a:p>
          <a:p>
            <a:pPr lvl="1"/>
            <a:r>
              <a:rPr lang="en-US" dirty="0"/>
              <a:t>Medical school and graduation year are listed in the World Directory of Medical Schools</a:t>
            </a:r>
          </a:p>
          <a:p>
            <a:pPr lvl="1"/>
            <a:r>
              <a:rPr lang="en-US" dirty="0"/>
              <a:t>Awarded credit for at least 4 credit years of medical school</a:t>
            </a:r>
          </a:p>
          <a:p>
            <a:pPr lvl="1"/>
            <a:r>
              <a:rPr lang="en-US" dirty="0"/>
              <a:t>Documentation for completion of all credits &amp; receipt of a final medical diploma</a:t>
            </a:r>
          </a:p>
          <a:p>
            <a:pPr lvl="1"/>
            <a:r>
              <a:rPr lang="en-US" dirty="0"/>
              <a:t>Final medical school transcripts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318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256D3-661C-5F41-848E-E15139E0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8FB7D-C1B3-C844-94F4-00F9A87B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4. Applying to US Graduate Medical Education Programs</a:t>
            </a:r>
          </a:p>
          <a:p>
            <a:pPr lvl="1"/>
            <a:r>
              <a:rPr lang="en-US" dirty="0"/>
              <a:t>Identify the field of medicine of interest</a:t>
            </a:r>
          </a:p>
          <a:p>
            <a:pPr lvl="1"/>
            <a:r>
              <a:rPr lang="en-US" dirty="0"/>
              <a:t>Review state-specific requirements (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https://www.fsmb.org/advocacy/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Review residency programs + requirements (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https://www.ama-assn.org/residents-students/match/freida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Complete and submit application through ERAS - Electronic Residency Service Application (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https://www.ecfmg.org/eras/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Register with NRMP and submit Rank Order List</a:t>
            </a:r>
          </a:p>
        </p:txBody>
      </p:sp>
    </p:spTree>
    <p:extLst>
      <p:ext uri="{BB962C8B-B14F-4D97-AF65-F5344CB8AC3E}">
        <p14:creationId xmlns:p14="http://schemas.microsoft.com/office/powerpoint/2010/main" val="403914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6CA04-DB51-2545-895E-B5655706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9DFC0-C55C-6C43-A3BC-D89145F7F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511388"/>
            <a:ext cx="6555347" cy="604181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Ensure that your medical school is recognized by ECFMG prior/early during medical school</a:t>
            </a:r>
          </a:p>
          <a:p>
            <a:r>
              <a:rPr lang="en-US" sz="2400" dirty="0"/>
              <a:t>USMLE Step 1 after 2</a:t>
            </a:r>
            <a:r>
              <a:rPr lang="en-US" sz="2400" baseline="30000" dirty="0"/>
              <a:t>nd</a:t>
            </a:r>
            <a:r>
              <a:rPr lang="en-US" sz="2400" dirty="0"/>
              <a:t> year medical school</a:t>
            </a:r>
          </a:p>
          <a:p>
            <a:pPr lvl="1"/>
            <a:r>
              <a:rPr lang="en-US" sz="2000" dirty="0"/>
              <a:t>Pass/Fail</a:t>
            </a:r>
          </a:p>
          <a:p>
            <a:r>
              <a:rPr lang="en-US" sz="2400" dirty="0"/>
              <a:t>USMLE Step 2 CK during 3</a:t>
            </a:r>
            <a:r>
              <a:rPr lang="en-US" sz="2400" baseline="30000" dirty="0"/>
              <a:t>rd</a:t>
            </a:r>
            <a:r>
              <a:rPr lang="en-US" sz="2400" dirty="0"/>
              <a:t> year medical school</a:t>
            </a:r>
          </a:p>
          <a:p>
            <a:pPr lvl="1"/>
            <a:r>
              <a:rPr lang="en-US" sz="2000" dirty="0"/>
              <a:t>Average 246, passing 214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USMLE Step 2 CS – end of 3</a:t>
            </a:r>
            <a:r>
              <a:rPr lang="en-US" sz="2400" baseline="30000" dirty="0">
                <a:solidFill>
                  <a:srgbClr val="FF0000"/>
                </a:solidFill>
              </a:rPr>
              <a:t>rd</a:t>
            </a:r>
            <a:r>
              <a:rPr lang="en-US" sz="2400" dirty="0">
                <a:solidFill>
                  <a:srgbClr val="FF0000"/>
                </a:solidFill>
              </a:rPr>
              <a:t> year medical school (Before July)</a:t>
            </a:r>
          </a:p>
          <a:p>
            <a:r>
              <a:rPr lang="en-US" sz="2400" dirty="0"/>
              <a:t>**USMLE Step 3</a:t>
            </a:r>
          </a:p>
          <a:p>
            <a:r>
              <a:rPr lang="en-US" sz="2400" dirty="0"/>
              <a:t>ERAS – September</a:t>
            </a:r>
          </a:p>
          <a:p>
            <a:r>
              <a:rPr lang="en-US" sz="2400" dirty="0"/>
              <a:t>Interviews – September – January</a:t>
            </a:r>
          </a:p>
          <a:p>
            <a:r>
              <a:rPr lang="en-US" sz="2400" dirty="0"/>
              <a:t>Rank Order List – End of Jan/Feb</a:t>
            </a:r>
          </a:p>
          <a:p>
            <a:r>
              <a:rPr lang="en-US" sz="2400" dirty="0"/>
              <a:t>Match Day – Mid March</a:t>
            </a:r>
          </a:p>
        </p:txBody>
      </p:sp>
    </p:spTree>
    <p:extLst>
      <p:ext uri="{BB962C8B-B14F-4D97-AF65-F5344CB8AC3E}">
        <p14:creationId xmlns:p14="http://schemas.microsoft.com/office/powerpoint/2010/main" val="157096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DB645-E415-A843-B2F7-F62285E1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303CB-1F3E-DD4A-B03B-9EFFDEF6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Set up Timeline</a:t>
            </a:r>
          </a:p>
          <a:p>
            <a:r>
              <a:rPr lang="en-US" sz="2400" dirty="0"/>
              <a:t>Identify Mentors </a:t>
            </a:r>
          </a:p>
          <a:p>
            <a:r>
              <a:rPr lang="en-US" sz="2400" dirty="0"/>
              <a:t>Step Scores/Number of Attempts MATTER</a:t>
            </a:r>
          </a:p>
          <a:p>
            <a:r>
              <a:rPr lang="en-US" sz="2400" dirty="0"/>
              <a:t>Set up electives in the US (end of 3</a:t>
            </a:r>
            <a:r>
              <a:rPr lang="en-US" sz="2400" baseline="30000" dirty="0"/>
              <a:t>rd</a:t>
            </a:r>
            <a:r>
              <a:rPr lang="en-US" sz="2400" dirty="0"/>
              <a:t> year, beginning of 4</a:t>
            </a:r>
            <a:r>
              <a:rPr lang="en-US" sz="2400" baseline="30000" dirty="0"/>
              <a:t>th</a:t>
            </a:r>
            <a:r>
              <a:rPr lang="en-US" sz="2400" dirty="0"/>
              <a:t> year)</a:t>
            </a:r>
          </a:p>
          <a:p>
            <a:pPr lvl="1"/>
            <a:r>
              <a:rPr lang="en-US" dirty="0"/>
              <a:t>Audition Electives (free vs. paid)</a:t>
            </a:r>
          </a:p>
          <a:p>
            <a:r>
              <a:rPr lang="en-US" sz="2400" dirty="0"/>
              <a:t>Identify the right people and ask for Letters of Recommendation</a:t>
            </a:r>
          </a:p>
          <a:p>
            <a:r>
              <a:rPr lang="en-US" sz="2400" dirty="0"/>
              <a:t>Personal statement – edit</a:t>
            </a:r>
          </a:p>
          <a:p>
            <a:r>
              <a:rPr lang="en-US" sz="2400" dirty="0"/>
              <a:t>Prepare for Interviews**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925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55D53-3A46-2A47-8350-C91AECE0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2525-B5D9-114F-82F8-A9BFEDD3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Submit on time!</a:t>
            </a:r>
          </a:p>
          <a:p>
            <a:r>
              <a:rPr lang="en-US" sz="2400" dirty="0"/>
              <a:t>Make sure the application is complete</a:t>
            </a:r>
          </a:p>
          <a:p>
            <a:r>
              <a:rPr lang="en-US" sz="2400" dirty="0"/>
              <a:t>FOLLOW UP (Phone&gt;email&gt;voicemail)</a:t>
            </a:r>
          </a:p>
          <a:p>
            <a:r>
              <a:rPr lang="en-US" sz="2400" dirty="0"/>
              <a:t>Prepare for your interview </a:t>
            </a:r>
          </a:p>
          <a:p>
            <a:pPr lvl="1"/>
            <a:r>
              <a:rPr lang="en-US" dirty="0"/>
              <a:t>Practice speaking in a formal setting</a:t>
            </a:r>
          </a:p>
          <a:p>
            <a:pPr lvl="1"/>
            <a:r>
              <a:rPr lang="en-US" dirty="0"/>
              <a:t>Zoom/Skype etiquette </a:t>
            </a:r>
          </a:p>
          <a:p>
            <a:pPr lvl="1"/>
            <a:r>
              <a:rPr lang="en-US" dirty="0"/>
              <a:t>Ask appropriate questions (vs. generic)</a:t>
            </a:r>
          </a:p>
          <a:p>
            <a:r>
              <a:rPr lang="en-US" sz="2400" dirty="0"/>
              <a:t>Thank you emails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look </a:t>
            </a:r>
          </a:p>
          <a:p>
            <a:r>
              <a:rPr lang="en-US" sz="2400" dirty="0"/>
              <a:t>Follow up before Rank Order List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647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5963B-9C74-4F4E-81F4-EDC575EF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J1 vs. H1B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CA4D4-9629-C645-A871-9CCEDB107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80993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J1 – Exchange Visitor Visa</a:t>
            </a:r>
          </a:p>
          <a:p>
            <a:pPr lvl="1"/>
            <a:r>
              <a:rPr lang="en-US" dirty="0"/>
              <a:t>Need Statement of Need (SON) from Health Canada stating that there is a need for your specialty, but is unable to provide you with training, and is therefore agreeing to send you to the US; intend to come back and work in Canada after training</a:t>
            </a:r>
          </a:p>
          <a:p>
            <a:pPr lvl="1"/>
            <a:r>
              <a:rPr lang="en-US" dirty="0"/>
              <a:t>Cannot have extra income during residency (No Moonlighting)</a:t>
            </a:r>
          </a:p>
          <a:p>
            <a:r>
              <a:rPr lang="en-US" sz="2400" dirty="0"/>
              <a:t>H1B – Work Visa</a:t>
            </a:r>
          </a:p>
          <a:p>
            <a:pPr lvl="1"/>
            <a:r>
              <a:rPr lang="en-US" dirty="0"/>
              <a:t>Not subject to lottery (vs. other professions requiring H1B)</a:t>
            </a:r>
          </a:p>
          <a:p>
            <a:pPr lvl="1"/>
            <a:r>
              <a:rPr lang="en-US" dirty="0"/>
              <a:t>+ Moonlighting</a:t>
            </a:r>
          </a:p>
          <a:p>
            <a:pPr lvl="1"/>
            <a:r>
              <a:rPr lang="en-US" b="1" dirty="0"/>
              <a:t>Need to pass Step 3 prior to starting residency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478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644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Applying to US Residency Programs</vt:lpstr>
      <vt:lpstr>My Story</vt:lpstr>
      <vt:lpstr>Steps</vt:lpstr>
      <vt:lpstr>Steps</vt:lpstr>
      <vt:lpstr>Steps</vt:lpstr>
      <vt:lpstr>Timeline</vt:lpstr>
      <vt:lpstr>Tips</vt:lpstr>
      <vt:lpstr>Applications</vt:lpstr>
      <vt:lpstr>J1 vs. H1B</vt:lpstr>
      <vt:lpstr>J1 vs. H1B</vt:lpstr>
      <vt:lpstr>Residency Match Outcomes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US Residency Programs</dc:title>
  <dc:creator>Nathani, Yashas R (HSC)</dc:creator>
  <cp:lastModifiedBy>Rosemary Pawliuk</cp:lastModifiedBy>
  <cp:revision>4</cp:revision>
  <dcterms:created xsi:type="dcterms:W3CDTF">2020-12-11T16:18:24Z</dcterms:created>
  <dcterms:modified xsi:type="dcterms:W3CDTF">2022-12-15T16:50:45Z</dcterms:modified>
</cp:coreProperties>
</file>