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 id="2147483702" r:id="rId4"/>
    <p:sldMasterId id="2147483716" r:id="rId5"/>
    <p:sldMasterId id="2147483723" r:id="rId6"/>
    <p:sldMasterId id="2147483730" r:id="rId7"/>
    <p:sldMasterId id="2147483744" r:id="rId8"/>
    <p:sldMasterId id="2147483758" r:id="rId9"/>
  </p:sldMasterIdLst>
  <p:notesMasterIdLst>
    <p:notesMasterId r:id="rId124"/>
  </p:notesMasterIdLst>
  <p:sldIdLst>
    <p:sldId id="303" r:id="rId10"/>
    <p:sldId id="270" r:id="rId11"/>
    <p:sldId id="404" r:id="rId12"/>
    <p:sldId id="262" r:id="rId13"/>
    <p:sldId id="457" r:id="rId14"/>
    <p:sldId id="304" r:id="rId15"/>
    <p:sldId id="265" r:id="rId16"/>
    <p:sldId id="319" r:id="rId17"/>
    <p:sldId id="276" r:id="rId18"/>
    <p:sldId id="327" r:id="rId19"/>
    <p:sldId id="392" r:id="rId20"/>
    <p:sldId id="405" r:id="rId21"/>
    <p:sldId id="391" r:id="rId22"/>
    <p:sldId id="328" r:id="rId23"/>
    <p:sldId id="395" r:id="rId24"/>
    <p:sldId id="407" r:id="rId25"/>
    <p:sldId id="396" r:id="rId26"/>
    <p:sldId id="458" r:id="rId27"/>
    <p:sldId id="325" r:id="rId28"/>
    <p:sldId id="393" r:id="rId29"/>
    <p:sldId id="394" r:id="rId30"/>
    <p:sldId id="377" r:id="rId31"/>
    <p:sldId id="352" r:id="rId32"/>
    <p:sldId id="431" r:id="rId33"/>
    <p:sldId id="426" r:id="rId34"/>
    <p:sldId id="468" r:id="rId35"/>
    <p:sldId id="382" r:id="rId36"/>
    <p:sldId id="453" r:id="rId37"/>
    <p:sldId id="454" r:id="rId38"/>
    <p:sldId id="346" r:id="rId39"/>
    <p:sldId id="350" r:id="rId40"/>
    <p:sldId id="399" r:id="rId41"/>
    <p:sldId id="281" r:id="rId42"/>
    <p:sldId id="461" r:id="rId43"/>
    <p:sldId id="318" r:id="rId44"/>
    <p:sldId id="406" r:id="rId45"/>
    <p:sldId id="452" r:id="rId46"/>
    <p:sldId id="469" r:id="rId47"/>
    <p:sldId id="466" r:id="rId48"/>
    <p:sldId id="467" r:id="rId49"/>
    <p:sldId id="408" r:id="rId50"/>
    <p:sldId id="386" r:id="rId51"/>
    <p:sldId id="413" r:id="rId52"/>
    <p:sldId id="409" r:id="rId53"/>
    <p:sldId id="410" r:id="rId54"/>
    <p:sldId id="412" r:id="rId55"/>
    <p:sldId id="411" r:id="rId56"/>
    <p:sldId id="397" r:id="rId57"/>
    <p:sldId id="459" r:id="rId58"/>
    <p:sldId id="332" r:id="rId59"/>
    <p:sldId id="465" r:id="rId60"/>
    <p:sldId id="334" r:id="rId61"/>
    <p:sldId id="440" r:id="rId62"/>
    <p:sldId id="442" r:id="rId63"/>
    <p:sldId id="443" r:id="rId64"/>
    <p:sldId id="444" r:id="rId65"/>
    <p:sldId id="445" r:id="rId66"/>
    <p:sldId id="441" r:id="rId67"/>
    <p:sldId id="456" r:id="rId68"/>
    <p:sldId id="446" r:id="rId69"/>
    <p:sldId id="447" r:id="rId70"/>
    <p:sldId id="455" r:id="rId71"/>
    <p:sldId id="448" r:id="rId72"/>
    <p:sldId id="398" r:id="rId73"/>
    <p:sldId id="326" r:id="rId74"/>
    <p:sldId id="464" r:id="rId75"/>
    <p:sldId id="470" r:id="rId76"/>
    <p:sldId id="472" r:id="rId77"/>
    <p:sldId id="417" r:id="rId78"/>
    <p:sldId id="415" r:id="rId79"/>
    <p:sldId id="422" r:id="rId80"/>
    <p:sldId id="419" r:id="rId81"/>
    <p:sldId id="416" r:id="rId82"/>
    <p:sldId id="331" r:id="rId83"/>
    <p:sldId id="421" r:id="rId84"/>
    <p:sldId id="418" r:id="rId85"/>
    <p:sldId id="420" r:id="rId86"/>
    <p:sldId id="471" r:id="rId87"/>
    <p:sldId id="401" r:id="rId88"/>
    <p:sldId id="296" r:id="rId89"/>
    <p:sldId id="335" r:id="rId90"/>
    <p:sldId id="359" r:id="rId91"/>
    <p:sldId id="403" r:id="rId92"/>
    <p:sldId id="369" r:id="rId93"/>
    <p:sldId id="371" r:id="rId94"/>
    <p:sldId id="449" r:id="rId95"/>
    <p:sldId id="370" r:id="rId96"/>
    <p:sldId id="450" r:id="rId97"/>
    <p:sldId id="460" r:id="rId98"/>
    <p:sldId id="451" r:id="rId99"/>
    <p:sldId id="373" r:id="rId100"/>
    <p:sldId id="432" r:id="rId101"/>
    <p:sldId id="462" r:id="rId102"/>
    <p:sldId id="463" r:id="rId103"/>
    <p:sldId id="433" r:id="rId104"/>
    <p:sldId id="434" r:id="rId105"/>
    <p:sldId id="435" r:id="rId106"/>
    <p:sldId id="385" r:id="rId107"/>
    <p:sldId id="378" r:id="rId108"/>
    <p:sldId id="283" r:id="rId109"/>
    <p:sldId id="284" r:id="rId110"/>
    <p:sldId id="286" r:id="rId111"/>
    <p:sldId id="313" r:id="rId112"/>
    <p:sldId id="317" r:id="rId113"/>
    <p:sldId id="436" r:id="rId114"/>
    <p:sldId id="316" r:id="rId115"/>
    <p:sldId id="302" r:id="rId116"/>
    <p:sldId id="402" r:id="rId117"/>
    <p:sldId id="372" r:id="rId118"/>
    <p:sldId id="430" r:id="rId119"/>
    <p:sldId id="360" r:id="rId120"/>
    <p:sldId id="357" r:id="rId121"/>
    <p:sldId id="355" r:id="rId122"/>
    <p:sldId id="353"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57E3D4-E3A3-417D-8AFD-268D62148ECE}">
          <p14:sldIdLst>
            <p14:sldId id="303"/>
            <p14:sldId id="270"/>
            <p14:sldId id="404"/>
            <p14:sldId id="262"/>
            <p14:sldId id="457"/>
            <p14:sldId id="304"/>
            <p14:sldId id="265"/>
            <p14:sldId id="319"/>
            <p14:sldId id="276"/>
            <p14:sldId id="327"/>
            <p14:sldId id="392"/>
            <p14:sldId id="405"/>
            <p14:sldId id="391"/>
            <p14:sldId id="328"/>
            <p14:sldId id="395"/>
            <p14:sldId id="407"/>
            <p14:sldId id="396"/>
            <p14:sldId id="458"/>
            <p14:sldId id="325"/>
            <p14:sldId id="393"/>
            <p14:sldId id="394"/>
            <p14:sldId id="377"/>
            <p14:sldId id="352"/>
            <p14:sldId id="431"/>
            <p14:sldId id="426"/>
            <p14:sldId id="468"/>
            <p14:sldId id="382"/>
            <p14:sldId id="453"/>
            <p14:sldId id="454"/>
            <p14:sldId id="346"/>
            <p14:sldId id="350"/>
            <p14:sldId id="399"/>
            <p14:sldId id="281"/>
            <p14:sldId id="461"/>
            <p14:sldId id="318"/>
            <p14:sldId id="406"/>
            <p14:sldId id="452"/>
            <p14:sldId id="469"/>
            <p14:sldId id="466"/>
            <p14:sldId id="467"/>
            <p14:sldId id="408"/>
            <p14:sldId id="386"/>
            <p14:sldId id="413"/>
            <p14:sldId id="409"/>
            <p14:sldId id="410"/>
            <p14:sldId id="412"/>
            <p14:sldId id="411"/>
            <p14:sldId id="397"/>
            <p14:sldId id="459"/>
            <p14:sldId id="332"/>
            <p14:sldId id="465"/>
            <p14:sldId id="334"/>
            <p14:sldId id="440"/>
            <p14:sldId id="442"/>
            <p14:sldId id="443"/>
            <p14:sldId id="444"/>
            <p14:sldId id="445"/>
            <p14:sldId id="441"/>
            <p14:sldId id="456"/>
            <p14:sldId id="446"/>
            <p14:sldId id="447"/>
            <p14:sldId id="455"/>
            <p14:sldId id="448"/>
            <p14:sldId id="398"/>
            <p14:sldId id="326"/>
            <p14:sldId id="464"/>
            <p14:sldId id="470"/>
            <p14:sldId id="472"/>
            <p14:sldId id="417"/>
            <p14:sldId id="415"/>
            <p14:sldId id="422"/>
            <p14:sldId id="419"/>
            <p14:sldId id="416"/>
            <p14:sldId id="331"/>
            <p14:sldId id="421"/>
            <p14:sldId id="418"/>
            <p14:sldId id="420"/>
            <p14:sldId id="471"/>
            <p14:sldId id="401"/>
            <p14:sldId id="296"/>
          </p14:sldIdLst>
        </p14:section>
        <p14:section name="Clinical Assessment Program" id="{871B6EC8-78D7-4602-9039-823B47DBC5AB}">
          <p14:sldIdLst>
            <p14:sldId id="335"/>
            <p14:sldId id="359"/>
            <p14:sldId id="403"/>
            <p14:sldId id="369"/>
            <p14:sldId id="371"/>
            <p14:sldId id="449"/>
            <p14:sldId id="370"/>
            <p14:sldId id="450"/>
            <p14:sldId id="460"/>
            <p14:sldId id="451"/>
            <p14:sldId id="373"/>
            <p14:sldId id="432"/>
            <p14:sldId id="462"/>
            <p14:sldId id="463"/>
            <p14:sldId id="433"/>
            <p14:sldId id="434"/>
            <p14:sldId id="435"/>
            <p14:sldId id="385"/>
            <p14:sldId id="378"/>
            <p14:sldId id="283"/>
            <p14:sldId id="284"/>
            <p14:sldId id="286"/>
            <p14:sldId id="313"/>
            <p14:sldId id="317"/>
            <p14:sldId id="436"/>
            <p14:sldId id="316"/>
            <p14:sldId id="302"/>
            <p14:sldId id="402"/>
          </p14:sldIdLst>
        </p14:section>
        <p14:section name="Statistics" id="{D914E59C-C629-44FD-A9EC-3FB441381E0D}">
          <p14:sldIdLst>
            <p14:sldId id="372"/>
            <p14:sldId id="430"/>
            <p14:sldId id="360"/>
            <p14:sldId id="357"/>
            <p14:sldId id="355"/>
            <p14:sldId id="3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Pawliuk" initials="RP" lastIdx="1" clrIdx="0">
    <p:extLst>
      <p:ext uri="{19B8F6BF-5375-455C-9EA6-DF929625EA0E}">
        <p15:presenceInfo xmlns:p15="http://schemas.microsoft.com/office/powerpoint/2012/main" userId="c4394267d2b36b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73" d="100"/>
          <a:sy n="73" d="100"/>
        </p:scale>
        <p:origin x="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Final CSA participants</c:v>
                </c:pt>
              </c:strCache>
            </c:strRef>
          </c:tx>
          <c:spPr>
            <a:solidFill>
              <a:schemeClr val="accent1"/>
            </a:solidFill>
            <a:ln>
              <a:noFill/>
            </a:ln>
            <a:effectLst/>
            <a:sp3d/>
          </c:spPr>
          <c:invertIfNegative val="0"/>
          <c:cat>
            <c:strRef>
              <c:f>Sheet1!$A$2:$A$8</c:f>
              <c:strCache>
                <c:ptCount val="7"/>
                <c:pt idx="0">
                  <c:v>2008</c:v>
                </c:pt>
                <c:pt idx="1">
                  <c:v>2009</c:v>
                </c:pt>
                <c:pt idx="2">
                  <c:v>2010</c:v>
                </c:pt>
                <c:pt idx="3">
                  <c:v>2011</c:v>
                </c:pt>
                <c:pt idx="4">
                  <c:v>2012</c:v>
                </c:pt>
                <c:pt idx="5">
                  <c:v>2013</c:v>
                </c:pt>
                <c:pt idx="6">
                  <c:v>2014</c:v>
                </c:pt>
              </c:strCache>
            </c:strRef>
          </c:cat>
          <c:val>
            <c:numRef>
              <c:f>Sheet1!$B$2:$B$8</c:f>
              <c:numCache>
                <c:formatCode>#,##0</c:formatCode>
                <c:ptCount val="7"/>
                <c:pt idx="0">
                  <c:v>183</c:v>
                </c:pt>
                <c:pt idx="1">
                  <c:v>317</c:v>
                </c:pt>
                <c:pt idx="2">
                  <c:v>377</c:v>
                </c:pt>
                <c:pt idx="3">
                  <c:v>485</c:v>
                </c:pt>
                <c:pt idx="4" formatCode="General">
                  <c:v>747</c:v>
                </c:pt>
                <c:pt idx="5" formatCode="General">
                  <c:v>776</c:v>
                </c:pt>
                <c:pt idx="6" formatCode="General">
                  <c:v>956</c:v>
                </c:pt>
              </c:numCache>
            </c:numRef>
          </c:val>
          <c:extLst>
            <c:ext xmlns:c16="http://schemas.microsoft.com/office/drawing/2014/chart" uri="{C3380CC4-5D6E-409C-BE32-E72D297353CC}">
              <c16:uniqueId val="{00000000-FBCF-4B1E-9704-C929771AB95D}"/>
            </c:ext>
          </c:extLst>
        </c:ser>
        <c:ser>
          <c:idx val="1"/>
          <c:order val="1"/>
          <c:tx>
            <c:strRef>
              <c:f>Sheet1!$C$1</c:f>
              <c:strCache>
                <c:ptCount val="1"/>
                <c:pt idx="0">
                  <c:v># CSA matched</c:v>
                </c:pt>
              </c:strCache>
            </c:strRef>
          </c:tx>
          <c:spPr>
            <a:solidFill>
              <a:schemeClr val="accent2"/>
            </a:solidFill>
            <a:ln>
              <a:noFill/>
            </a:ln>
            <a:effectLst/>
            <a:sp3d/>
          </c:spPr>
          <c:invertIfNegative val="0"/>
          <c:cat>
            <c:strRef>
              <c:f>Sheet1!$A$2:$A$8</c:f>
              <c:strCache>
                <c:ptCount val="7"/>
                <c:pt idx="0">
                  <c:v>2008</c:v>
                </c:pt>
                <c:pt idx="1">
                  <c:v>2009</c:v>
                </c:pt>
                <c:pt idx="2">
                  <c:v>2010</c:v>
                </c:pt>
                <c:pt idx="3">
                  <c:v>2011</c:v>
                </c:pt>
                <c:pt idx="4">
                  <c:v>2012</c:v>
                </c:pt>
                <c:pt idx="5">
                  <c:v>2013</c:v>
                </c:pt>
                <c:pt idx="6">
                  <c:v>2014</c:v>
                </c:pt>
              </c:strCache>
            </c:strRef>
          </c:cat>
          <c:val>
            <c:numRef>
              <c:f>Sheet1!$C$2:$C$8</c:f>
              <c:numCache>
                <c:formatCode>General</c:formatCode>
                <c:ptCount val="7"/>
                <c:pt idx="0">
                  <c:v>95</c:v>
                </c:pt>
                <c:pt idx="1">
                  <c:v>138</c:v>
                </c:pt>
                <c:pt idx="2">
                  <c:v>183</c:v>
                </c:pt>
                <c:pt idx="3">
                  <c:v>183</c:v>
                </c:pt>
                <c:pt idx="4">
                  <c:v>231</c:v>
                </c:pt>
                <c:pt idx="5">
                  <c:v>258</c:v>
                </c:pt>
                <c:pt idx="6">
                  <c:v>287</c:v>
                </c:pt>
              </c:numCache>
            </c:numRef>
          </c:val>
          <c:extLst>
            <c:ext xmlns:c16="http://schemas.microsoft.com/office/drawing/2014/chart" uri="{C3380CC4-5D6E-409C-BE32-E72D297353CC}">
              <c16:uniqueId val="{00000001-FBCF-4B1E-9704-C929771AB95D}"/>
            </c:ext>
          </c:extLst>
        </c:ser>
        <c:dLbls>
          <c:showLegendKey val="0"/>
          <c:showVal val="0"/>
          <c:showCatName val="0"/>
          <c:showSerName val="0"/>
          <c:showPercent val="0"/>
          <c:showBubbleSize val="0"/>
        </c:dLbls>
        <c:gapWidth val="150"/>
        <c:shape val="cylinder"/>
        <c:axId val="334978608"/>
        <c:axId val="359198496"/>
        <c:axId val="0"/>
      </c:bar3DChart>
      <c:catAx>
        <c:axId val="33497860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en-US"/>
          </a:p>
        </c:txPr>
        <c:crossAx val="359198496"/>
        <c:crosses val="autoZero"/>
        <c:auto val="1"/>
        <c:lblAlgn val="ctr"/>
        <c:lblOffset val="100"/>
        <c:noMultiLvlLbl val="0"/>
      </c:catAx>
      <c:valAx>
        <c:axId val="359198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497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0"/>
      <c:rotY val="10"/>
      <c:rAngAx val="1"/>
    </c:view3D>
    <c:floor>
      <c:thickness val="0"/>
    </c:floor>
    <c:sideWall>
      <c:thickness val="0"/>
    </c:sideWall>
    <c:backWall>
      <c:thickness val="0"/>
    </c:backWall>
    <c:plotArea>
      <c:layout>
        <c:manualLayout>
          <c:layoutTarget val="inner"/>
          <c:xMode val="edge"/>
          <c:yMode val="edge"/>
          <c:x val="9.4688255165566629E-2"/>
          <c:y val="4.4861391929187228E-2"/>
          <c:w val="0.67937844605268904"/>
          <c:h val="0.84317326500459677"/>
        </c:manualLayout>
      </c:layout>
      <c:bar3DChart>
        <c:barDir val="col"/>
        <c:grouping val="stacked"/>
        <c:varyColors val="0"/>
        <c:ser>
          <c:idx val="0"/>
          <c:order val="0"/>
          <c:tx>
            <c:strRef>
              <c:f>Sheet1!$B$1</c:f>
              <c:strCache>
                <c:ptCount val="1"/>
                <c:pt idx="0">
                  <c:v>Returning CSAs</c:v>
                </c:pt>
              </c:strCache>
            </c:strRef>
          </c:tx>
          <c:spPr>
            <a:solidFill>
              <a:schemeClr val="accent2">
                <a:lumMod val="60000"/>
                <a:lumOff val="40000"/>
              </a:schemeClr>
            </a:solidFill>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numCache>
            </c:numRef>
          </c:cat>
          <c:val>
            <c:numRef>
              <c:f>Sheet1!$B$2:$B$10</c:f>
              <c:numCache>
                <c:formatCode>General</c:formatCode>
                <c:ptCount val="9"/>
                <c:pt idx="0">
                  <c:v>12</c:v>
                </c:pt>
                <c:pt idx="1">
                  <c:v>109</c:v>
                </c:pt>
                <c:pt idx="2">
                  <c:v>140</c:v>
                </c:pt>
                <c:pt idx="3">
                  <c:v>184</c:v>
                </c:pt>
                <c:pt idx="4">
                  <c:v>235</c:v>
                </c:pt>
                <c:pt idx="5">
                  <c:v>199</c:v>
                </c:pt>
                <c:pt idx="6">
                  <c:v>388</c:v>
                </c:pt>
                <c:pt idx="7">
                  <c:v>498</c:v>
                </c:pt>
              </c:numCache>
            </c:numRef>
          </c:val>
          <c:extLst>
            <c:ext xmlns:c16="http://schemas.microsoft.com/office/drawing/2014/chart" uri="{C3380CC4-5D6E-409C-BE32-E72D297353CC}">
              <c16:uniqueId val="{00000000-266D-4C3E-B1CC-F0F7C091DE23}"/>
            </c:ext>
          </c:extLst>
        </c:ser>
        <c:ser>
          <c:idx val="1"/>
          <c:order val="1"/>
          <c:tx>
            <c:strRef>
              <c:f>Sheet1!$C$1</c:f>
              <c:strCache>
                <c:ptCount val="1"/>
                <c:pt idx="0">
                  <c:v>New CSAs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numCache>
            </c:numRef>
          </c:cat>
          <c:val>
            <c:numRef>
              <c:f>Sheet1!$C$2:$C$10</c:f>
              <c:numCache>
                <c:formatCode>General</c:formatCode>
                <c:ptCount val="9"/>
                <c:pt idx="0">
                  <c:v>235</c:v>
                </c:pt>
                <c:pt idx="1">
                  <c:v>333</c:v>
                </c:pt>
                <c:pt idx="2">
                  <c:v>387</c:v>
                </c:pt>
                <c:pt idx="3">
                  <c:v>490</c:v>
                </c:pt>
                <c:pt idx="4">
                  <c:v>585</c:v>
                </c:pt>
                <c:pt idx="5">
                  <c:v>636</c:v>
                </c:pt>
                <c:pt idx="6">
                  <c:v>820</c:v>
                </c:pt>
                <c:pt idx="7">
                  <c:v>508</c:v>
                </c:pt>
              </c:numCache>
            </c:numRef>
          </c:val>
          <c:extLst>
            <c:ext xmlns:c16="http://schemas.microsoft.com/office/drawing/2014/chart" uri="{C3380CC4-5D6E-409C-BE32-E72D297353CC}">
              <c16:uniqueId val="{00000001-266D-4C3E-B1CC-F0F7C091DE23}"/>
            </c:ext>
          </c:extLst>
        </c:ser>
        <c:dLbls>
          <c:showLegendKey val="0"/>
          <c:showVal val="0"/>
          <c:showCatName val="0"/>
          <c:showSerName val="0"/>
          <c:showPercent val="0"/>
          <c:showBubbleSize val="0"/>
        </c:dLbls>
        <c:gapWidth val="150"/>
        <c:shape val="box"/>
        <c:axId val="514750040"/>
        <c:axId val="514751608"/>
        <c:axId val="0"/>
      </c:bar3DChart>
      <c:catAx>
        <c:axId val="514750040"/>
        <c:scaling>
          <c:orientation val="minMax"/>
        </c:scaling>
        <c:delete val="0"/>
        <c:axPos val="b"/>
        <c:numFmt formatCode="General" sourceLinked="1"/>
        <c:majorTickMark val="out"/>
        <c:minorTickMark val="none"/>
        <c:tickLblPos val="nextTo"/>
        <c:txPr>
          <a:bodyPr/>
          <a:lstStyle/>
          <a:p>
            <a:pPr>
              <a:defRPr b="1"/>
            </a:pPr>
            <a:endParaRPr lang="en-US"/>
          </a:p>
        </c:txPr>
        <c:crossAx val="514751608"/>
        <c:crosses val="autoZero"/>
        <c:auto val="1"/>
        <c:lblAlgn val="ctr"/>
        <c:lblOffset val="100"/>
        <c:noMultiLvlLbl val="0"/>
      </c:catAx>
      <c:valAx>
        <c:axId val="51475160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514750040"/>
        <c:crosses val="autoZero"/>
        <c:crossBetween val="between"/>
      </c:valAx>
    </c:plotArea>
    <c:legend>
      <c:legendPos val="r"/>
      <c:layout>
        <c:manualLayout>
          <c:xMode val="edge"/>
          <c:yMode val="edge"/>
          <c:x val="0.82090267067132072"/>
          <c:y val="0.30518749739834716"/>
          <c:w val="0.1707465016516076"/>
          <c:h val="0.40221204907163116"/>
        </c:manualLayout>
      </c:layout>
      <c:overlay val="0"/>
      <c:txPr>
        <a:bodyPr/>
        <a:lstStyle/>
        <a:p>
          <a:pPr>
            <a:defRPr sz="1600" b="1">
              <a:latin typeface="Arial" panose="020B0604020202020204" pitchFamily="34" charset="0"/>
              <a:cs typeface="Arial" panose="020B0604020202020204" pitchFamily="34" charset="0"/>
            </a:defRPr>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AAB3F-5549-45A9-BF1E-17E2C29F2B7B}" type="doc">
      <dgm:prSet loTypeId="urn:microsoft.com/office/officeart/2005/8/layout/chevron1" loCatId="process" qsTypeId="urn:microsoft.com/office/officeart/2005/8/quickstyle/simple1" qsCatId="simple" csTypeId="urn:microsoft.com/office/officeart/2005/8/colors/accent1_2" csCatId="accent1" phldr="1"/>
      <dgm:spPr/>
    </dgm:pt>
    <dgm:pt modelId="{9EA7AC48-57B4-4228-9D54-DC5BC31BEFDC}">
      <dgm:prSet phldrT="[Text]" custT="1"/>
      <dgm:spPr>
        <a:solidFill>
          <a:schemeClr val="accent2"/>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Application</a:t>
          </a:r>
          <a:r>
            <a:rPr lang="en-CA" sz="1200" b="1" baseline="0" dirty="0">
              <a:latin typeface="Verdana" panose="020B0604030504040204" pitchFamily="34" charset="0"/>
              <a:ea typeface="Verdana" panose="020B0604030504040204" pitchFamily="34" charset="0"/>
              <a:cs typeface="Verdana" panose="020B0604030504040204" pitchFamily="34" charset="0"/>
            </a:rPr>
            <a:t> period</a:t>
          </a:r>
          <a:endParaRPr lang="en-CA" sz="1200" b="1" dirty="0">
            <a:latin typeface="Verdana" panose="020B0604030504040204" pitchFamily="34" charset="0"/>
            <a:ea typeface="Verdana" panose="020B0604030504040204" pitchFamily="34" charset="0"/>
            <a:cs typeface="Verdana" panose="020B0604030504040204" pitchFamily="34" charset="0"/>
          </a:endParaRPr>
        </a:p>
      </dgm:t>
    </dgm:pt>
    <dgm:pt modelId="{E30B9ECA-7810-454B-B676-D3806EFAFC7B}" type="parTrans" cxnId="{8B2CA825-FBBB-4B05-8EED-8323864F8F84}">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EFE978-E4E0-4061-A8EF-B58CA8B03244}" type="sibTrans" cxnId="{8B2CA825-FBBB-4B05-8EED-8323864F8F84}">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78EBF4-99AD-44BD-89ED-8279DA78AB00}">
      <dgm:prSet phldrT="[Text]" custT="1"/>
      <dgm:spPr>
        <a:solidFill>
          <a:schemeClr val="bg2"/>
        </a:solidFill>
      </dgm:spPr>
      <dgm:t>
        <a:bodyPr/>
        <a:lstStyle/>
        <a:p>
          <a:pPr algn="ctr"/>
          <a:r>
            <a:rPr lang="en-CA" sz="1100" b="1" dirty="0">
              <a:latin typeface="Verdana" panose="020B0604030504040204" pitchFamily="34" charset="0"/>
              <a:ea typeface="Verdana" panose="020B0604030504040204" pitchFamily="34" charset="0"/>
              <a:cs typeface="Verdana" panose="020B0604030504040204" pitchFamily="34" charset="0"/>
            </a:rPr>
            <a:t>File review</a:t>
          </a:r>
        </a:p>
      </dgm:t>
    </dgm:pt>
    <dgm:pt modelId="{D8F01CE1-6AE5-4ACD-9AC5-C6FA6748A72D}" type="parTrans" cxnId="{F4C38142-E16A-414D-B338-1725BC0C0C33}">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15983FC6-F300-40CF-8849-39F24916C00F}" type="sibTrans" cxnId="{F4C38142-E16A-414D-B338-1725BC0C0C33}">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8D395935-293B-4DCD-AC84-222549891B6E}">
      <dgm:prSet phldrT="[Text]" custT="1"/>
      <dgm:spPr>
        <a:solidFill>
          <a:schemeClr val="bg2"/>
        </a:solidFill>
      </dgm:spPr>
      <dgm:t>
        <a:bodyPr/>
        <a:lstStyle/>
        <a:p>
          <a:pPr algn="ctr"/>
          <a:r>
            <a:rPr lang="en-CA" sz="1100" b="1" dirty="0">
              <a:latin typeface="Verdana" panose="020B0604030504040204" pitchFamily="34" charset="0"/>
              <a:ea typeface="Verdana" panose="020B0604030504040204" pitchFamily="34" charset="0"/>
              <a:cs typeface="Verdana" panose="020B0604030504040204" pitchFamily="34" charset="0"/>
            </a:rPr>
            <a:t>Interviews</a:t>
          </a:r>
        </a:p>
      </dgm:t>
    </dgm:pt>
    <dgm:pt modelId="{380505E8-A1C0-43CB-9F2F-D51836ECDC90}" type="parTrans" cxnId="{A9748E53-5074-4179-8D02-BF70B7FF0436}">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FA41D69E-0124-49E5-B34B-E58D66A13FFF}" type="sibTrans" cxnId="{A9748E53-5074-4179-8D02-BF70B7FF0436}">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7AEFC154-60D0-4A7B-A39C-82F5FED3B69A}">
      <dgm:prSet phldrT="[Text]" custT="1"/>
      <dgm:spPr>
        <a:solidFill>
          <a:schemeClr val="bg2"/>
        </a:solidFill>
      </dgm:spPr>
      <dgm:t>
        <a:bodyPr/>
        <a:lstStyle/>
        <a:p>
          <a:r>
            <a:rPr lang="en-CA" sz="1100" b="1" dirty="0">
              <a:latin typeface="Verdana" panose="020B0604030504040204" pitchFamily="34" charset="0"/>
              <a:ea typeface="Verdana" panose="020B0604030504040204" pitchFamily="34" charset="0"/>
              <a:cs typeface="Verdana" panose="020B0604030504040204" pitchFamily="34" charset="0"/>
            </a:rPr>
            <a:t>Rank programs</a:t>
          </a:r>
        </a:p>
      </dgm:t>
    </dgm:pt>
    <dgm:pt modelId="{E58C598A-32EB-4BB9-9FBE-0A50ACA07E20}" type="parTrans" cxnId="{7985AB57-4B62-4A6C-99CC-52C870564BC9}">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4A08BE33-91F8-43F4-B244-9C266523601F}" type="sibTrans" cxnId="{7985AB57-4B62-4A6C-99CC-52C870564BC9}">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EEB3C829-E8FC-467B-B801-3E71ED8C0DCB}">
      <dgm:prSet phldrT="[Text]" custT="1"/>
      <dgm:spPr>
        <a:solidFill>
          <a:schemeClr val="bg2"/>
        </a:solidFill>
      </dgm:spPr>
      <dgm:t>
        <a:bodyPr/>
        <a:lstStyle/>
        <a:p>
          <a:r>
            <a:rPr lang="en-CA" sz="1100" b="1" dirty="0">
              <a:latin typeface="Verdana" panose="020B0604030504040204" pitchFamily="34" charset="0"/>
              <a:ea typeface="Verdana" panose="020B0604030504040204" pitchFamily="34" charset="0"/>
              <a:cs typeface="Verdana" panose="020B0604030504040204" pitchFamily="34" charset="0"/>
            </a:rPr>
            <a:t>Match results</a:t>
          </a:r>
        </a:p>
      </dgm:t>
    </dgm:pt>
    <dgm:pt modelId="{FD213147-6D13-46DD-A478-32792B140ABE}" type="parTrans" cxnId="{328B1855-DF01-485A-A87A-112CD709CEFC}">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D3C86C29-B625-4D46-BFD6-C2325D8F90AD}" type="sibTrans" cxnId="{328B1855-DF01-485A-A87A-112CD709CEFC}">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C3DA528A-669C-418C-97F1-61CC4E7C566C}" type="pres">
      <dgm:prSet presAssocID="{29AAAB3F-5549-45A9-BF1E-17E2C29F2B7B}" presName="Name0" presStyleCnt="0">
        <dgm:presLayoutVars>
          <dgm:dir/>
          <dgm:animLvl val="lvl"/>
          <dgm:resizeHandles val="exact"/>
        </dgm:presLayoutVars>
      </dgm:prSet>
      <dgm:spPr/>
    </dgm:pt>
    <dgm:pt modelId="{641D1FF5-90F9-409F-9736-89C2E0DDCD7C}" type="pres">
      <dgm:prSet presAssocID="{9EA7AC48-57B4-4228-9D54-DC5BC31BEFDC}" presName="parTxOnly" presStyleLbl="node1" presStyleIdx="0" presStyleCnt="5" custScaleX="26918" custScaleY="18949" custLinFactX="-9864" custLinFactNeighborX="-100000" custLinFactNeighborY="-430">
        <dgm:presLayoutVars>
          <dgm:chMax val="0"/>
          <dgm:chPref val="0"/>
          <dgm:bulletEnabled val="1"/>
        </dgm:presLayoutVars>
      </dgm:prSet>
      <dgm:spPr/>
    </dgm:pt>
    <dgm:pt modelId="{F67FA19C-FB9D-4ADD-A52F-A233F3895897}" type="pres">
      <dgm:prSet presAssocID="{31EFE978-E4E0-4061-A8EF-B58CA8B03244}" presName="parTxOnlySpace" presStyleCnt="0"/>
      <dgm:spPr/>
    </dgm:pt>
    <dgm:pt modelId="{730A34C5-7961-41C1-BF72-72964E0625E3}" type="pres">
      <dgm:prSet presAssocID="{3178EBF4-99AD-44BD-89ED-8279DA78AB00}" presName="parTxOnly" presStyleLbl="node1" presStyleIdx="1" presStyleCnt="5" custScaleX="18383" custScaleY="15044" custLinFactX="-1585" custLinFactNeighborX="-100000" custLinFactNeighborY="-443">
        <dgm:presLayoutVars>
          <dgm:chMax val="0"/>
          <dgm:chPref val="0"/>
          <dgm:bulletEnabled val="1"/>
        </dgm:presLayoutVars>
      </dgm:prSet>
      <dgm:spPr/>
    </dgm:pt>
    <dgm:pt modelId="{C1EEA70A-BF8E-4A8F-AC11-36340F7CB9C1}" type="pres">
      <dgm:prSet presAssocID="{15983FC6-F300-40CF-8849-39F24916C00F}" presName="parTxOnlySpace" presStyleCnt="0"/>
      <dgm:spPr/>
    </dgm:pt>
    <dgm:pt modelId="{A25360C2-E474-4F90-BCAA-FBE78247FA23}" type="pres">
      <dgm:prSet presAssocID="{8D395935-293B-4DCD-AC84-222549891B6E}" presName="parTxOnly" presStyleLbl="node1" presStyleIdx="2" presStyleCnt="5" custScaleX="18383" custScaleY="15044" custLinFactNeighborX="-35242" custLinFactNeighborY="-379">
        <dgm:presLayoutVars>
          <dgm:chMax val="0"/>
          <dgm:chPref val="0"/>
          <dgm:bulletEnabled val="1"/>
        </dgm:presLayoutVars>
      </dgm:prSet>
      <dgm:spPr/>
    </dgm:pt>
    <dgm:pt modelId="{A4EE3E1C-E58F-4FAA-A3BA-79AB966ECAF3}" type="pres">
      <dgm:prSet presAssocID="{FA41D69E-0124-49E5-B34B-E58D66A13FFF}" presName="parTxOnlySpace" presStyleCnt="0"/>
      <dgm:spPr/>
    </dgm:pt>
    <dgm:pt modelId="{F7F033A2-4A0D-441C-A2EA-0001956CBC25}" type="pres">
      <dgm:prSet presAssocID="{7AEFC154-60D0-4A7B-A39C-82F5FED3B69A}" presName="parTxOnly" presStyleLbl="node1" presStyleIdx="3" presStyleCnt="5" custScaleX="18383" custScaleY="15044" custLinFactNeighborX="44414" custLinFactNeighborY="-406">
        <dgm:presLayoutVars>
          <dgm:chMax val="0"/>
          <dgm:chPref val="0"/>
          <dgm:bulletEnabled val="1"/>
        </dgm:presLayoutVars>
      </dgm:prSet>
      <dgm:spPr/>
    </dgm:pt>
    <dgm:pt modelId="{6CE53AF1-AB30-4C07-BD26-8AE58AF87088}" type="pres">
      <dgm:prSet presAssocID="{4A08BE33-91F8-43F4-B244-9C266523601F}" presName="parTxOnlySpace" presStyleCnt="0"/>
      <dgm:spPr/>
    </dgm:pt>
    <dgm:pt modelId="{3941BEBD-430F-4262-B29A-C115FE410E11}" type="pres">
      <dgm:prSet presAssocID="{EEB3C829-E8FC-467B-B801-3E71ED8C0DCB}" presName="parTxOnly" presStyleLbl="node1" presStyleIdx="4" presStyleCnt="5" custScaleX="18383" custScaleY="15044" custLinFactX="2449" custLinFactNeighborX="100000" custLinFactNeighborY="-529">
        <dgm:presLayoutVars>
          <dgm:chMax val="0"/>
          <dgm:chPref val="0"/>
          <dgm:bulletEnabled val="1"/>
        </dgm:presLayoutVars>
      </dgm:prSet>
      <dgm:spPr/>
    </dgm:pt>
  </dgm:ptLst>
  <dgm:cxnLst>
    <dgm:cxn modelId="{8B2CA825-FBBB-4B05-8EED-8323864F8F84}" srcId="{29AAAB3F-5549-45A9-BF1E-17E2C29F2B7B}" destId="{9EA7AC48-57B4-4228-9D54-DC5BC31BEFDC}" srcOrd="0" destOrd="0" parTransId="{E30B9ECA-7810-454B-B676-D3806EFAFC7B}" sibTransId="{31EFE978-E4E0-4061-A8EF-B58CA8B03244}"/>
    <dgm:cxn modelId="{187A893B-F062-4213-B6CC-89EA9CC8794A}" type="presOf" srcId="{8D395935-293B-4DCD-AC84-222549891B6E}" destId="{A25360C2-E474-4F90-BCAA-FBE78247FA23}" srcOrd="0" destOrd="0" presId="urn:microsoft.com/office/officeart/2005/8/layout/chevron1"/>
    <dgm:cxn modelId="{F4C38142-E16A-414D-B338-1725BC0C0C33}" srcId="{29AAAB3F-5549-45A9-BF1E-17E2C29F2B7B}" destId="{3178EBF4-99AD-44BD-89ED-8279DA78AB00}" srcOrd="1" destOrd="0" parTransId="{D8F01CE1-6AE5-4ACD-9AC5-C6FA6748A72D}" sibTransId="{15983FC6-F300-40CF-8849-39F24916C00F}"/>
    <dgm:cxn modelId="{A9748E53-5074-4179-8D02-BF70B7FF0436}" srcId="{29AAAB3F-5549-45A9-BF1E-17E2C29F2B7B}" destId="{8D395935-293B-4DCD-AC84-222549891B6E}" srcOrd="2" destOrd="0" parTransId="{380505E8-A1C0-43CB-9F2F-D51836ECDC90}" sibTransId="{FA41D69E-0124-49E5-B34B-E58D66A13FFF}"/>
    <dgm:cxn modelId="{328B1855-DF01-485A-A87A-112CD709CEFC}" srcId="{29AAAB3F-5549-45A9-BF1E-17E2C29F2B7B}" destId="{EEB3C829-E8FC-467B-B801-3E71ED8C0DCB}" srcOrd="4" destOrd="0" parTransId="{FD213147-6D13-46DD-A478-32792B140ABE}" sibTransId="{D3C86C29-B625-4D46-BFD6-C2325D8F90AD}"/>
    <dgm:cxn modelId="{7985AB57-4B62-4A6C-99CC-52C870564BC9}" srcId="{29AAAB3F-5549-45A9-BF1E-17E2C29F2B7B}" destId="{7AEFC154-60D0-4A7B-A39C-82F5FED3B69A}" srcOrd="3" destOrd="0" parTransId="{E58C598A-32EB-4BB9-9FBE-0A50ACA07E20}" sibTransId="{4A08BE33-91F8-43F4-B244-9C266523601F}"/>
    <dgm:cxn modelId="{F6183279-54D8-4499-A481-3A7B3D19B0C1}" type="presOf" srcId="{29AAAB3F-5549-45A9-BF1E-17E2C29F2B7B}" destId="{C3DA528A-669C-418C-97F1-61CC4E7C566C}" srcOrd="0" destOrd="0" presId="urn:microsoft.com/office/officeart/2005/8/layout/chevron1"/>
    <dgm:cxn modelId="{87CACE7B-EC04-410D-96CC-0CB8BE581945}" type="presOf" srcId="{EEB3C829-E8FC-467B-B801-3E71ED8C0DCB}" destId="{3941BEBD-430F-4262-B29A-C115FE410E11}" srcOrd="0" destOrd="0" presId="urn:microsoft.com/office/officeart/2005/8/layout/chevron1"/>
    <dgm:cxn modelId="{6A92CC8D-0220-4601-A0CA-A25A2A72FD97}" type="presOf" srcId="{9EA7AC48-57B4-4228-9D54-DC5BC31BEFDC}" destId="{641D1FF5-90F9-409F-9736-89C2E0DDCD7C}" srcOrd="0" destOrd="0" presId="urn:microsoft.com/office/officeart/2005/8/layout/chevron1"/>
    <dgm:cxn modelId="{3E7C168F-6406-48C2-A030-2EB73674DB0E}" type="presOf" srcId="{3178EBF4-99AD-44BD-89ED-8279DA78AB00}" destId="{730A34C5-7961-41C1-BF72-72964E0625E3}" srcOrd="0" destOrd="0" presId="urn:microsoft.com/office/officeart/2005/8/layout/chevron1"/>
    <dgm:cxn modelId="{A06B37EF-455B-44A7-A9F3-07303600F863}" type="presOf" srcId="{7AEFC154-60D0-4A7B-A39C-82F5FED3B69A}" destId="{F7F033A2-4A0D-441C-A2EA-0001956CBC25}" srcOrd="0" destOrd="0" presId="urn:microsoft.com/office/officeart/2005/8/layout/chevron1"/>
    <dgm:cxn modelId="{072891ED-AAF8-4BE5-A156-015DAE14B574}" type="presParOf" srcId="{C3DA528A-669C-418C-97F1-61CC4E7C566C}" destId="{641D1FF5-90F9-409F-9736-89C2E0DDCD7C}" srcOrd="0" destOrd="0" presId="urn:microsoft.com/office/officeart/2005/8/layout/chevron1"/>
    <dgm:cxn modelId="{8B9363B6-38B0-498C-8847-6FFA80FC7833}" type="presParOf" srcId="{C3DA528A-669C-418C-97F1-61CC4E7C566C}" destId="{F67FA19C-FB9D-4ADD-A52F-A233F3895897}" srcOrd="1" destOrd="0" presId="urn:microsoft.com/office/officeart/2005/8/layout/chevron1"/>
    <dgm:cxn modelId="{3EAF88AF-8209-4841-A9BE-5908134AE70D}" type="presParOf" srcId="{C3DA528A-669C-418C-97F1-61CC4E7C566C}" destId="{730A34C5-7961-41C1-BF72-72964E0625E3}" srcOrd="2" destOrd="0" presId="urn:microsoft.com/office/officeart/2005/8/layout/chevron1"/>
    <dgm:cxn modelId="{B260866D-BB11-4F31-8DA2-CB780248731E}" type="presParOf" srcId="{C3DA528A-669C-418C-97F1-61CC4E7C566C}" destId="{C1EEA70A-BF8E-4A8F-AC11-36340F7CB9C1}" srcOrd="3" destOrd="0" presId="urn:microsoft.com/office/officeart/2005/8/layout/chevron1"/>
    <dgm:cxn modelId="{21303F3F-3699-46A9-B29A-34736EB71CA1}" type="presParOf" srcId="{C3DA528A-669C-418C-97F1-61CC4E7C566C}" destId="{A25360C2-E474-4F90-BCAA-FBE78247FA23}" srcOrd="4" destOrd="0" presId="urn:microsoft.com/office/officeart/2005/8/layout/chevron1"/>
    <dgm:cxn modelId="{9A8D396B-4EE5-402E-9EF4-CF3598A5F400}" type="presParOf" srcId="{C3DA528A-669C-418C-97F1-61CC4E7C566C}" destId="{A4EE3E1C-E58F-4FAA-A3BA-79AB966ECAF3}" srcOrd="5" destOrd="0" presId="urn:microsoft.com/office/officeart/2005/8/layout/chevron1"/>
    <dgm:cxn modelId="{1642C42F-4A9D-44D3-9534-EC98E2A733BC}" type="presParOf" srcId="{C3DA528A-669C-418C-97F1-61CC4E7C566C}" destId="{F7F033A2-4A0D-441C-A2EA-0001956CBC25}" srcOrd="6" destOrd="0" presId="urn:microsoft.com/office/officeart/2005/8/layout/chevron1"/>
    <dgm:cxn modelId="{EDA984F3-7117-4DE8-8172-5D272F2D5037}" type="presParOf" srcId="{C3DA528A-669C-418C-97F1-61CC4E7C566C}" destId="{6CE53AF1-AB30-4C07-BD26-8AE58AF87088}" srcOrd="7" destOrd="0" presId="urn:microsoft.com/office/officeart/2005/8/layout/chevron1"/>
    <dgm:cxn modelId="{3BD4CAFD-4E17-4824-BBB8-499DEED3ED7F}" type="presParOf" srcId="{C3DA528A-669C-418C-97F1-61CC4E7C566C}" destId="{3941BEBD-430F-4262-B29A-C115FE410E1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AAB3F-5549-45A9-BF1E-17E2C29F2B7B}" type="doc">
      <dgm:prSet loTypeId="urn:microsoft.com/office/officeart/2005/8/layout/chevron1" loCatId="process" qsTypeId="urn:microsoft.com/office/officeart/2005/8/quickstyle/simple1" qsCatId="simple" csTypeId="urn:microsoft.com/office/officeart/2005/8/colors/accent1_2" csCatId="accent1" phldr="1"/>
      <dgm:spPr/>
    </dgm:pt>
    <dgm:pt modelId="{9EA7AC48-57B4-4228-9D54-DC5BC31BEFDC}">
      <dgm:prSet phldrT="[Text]" custT="1"/>
      <dgm:spPr>
        <a:solidFill>
          <a:schemeClr val="accent2"/>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Application period</a:t>
          </a:r>
        </a:p>
      </dgm:t>
    </dgm:pt>
    <dgm:pt modelId="{E30B9ECA-7810-454B-B676-D3806EFAFC7B}" type="parTrans" cxnId="{8B2CA825-FBBB-4B05-8EED-8323864F8F84}">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EFE978-E4E0-4061-A8EF-B58CA8B03244}" type="sibTrans" cxnId="{8B2CA825-FBBB-4B05-8EED-8323864F8F84}">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78EBF4-99AD-44BD-89ED-8279DA78AB00}">
      <dgm:prSet phldrT="[Text]" custT="1"/>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File review</a:t>
          </a:r>
        </a:p>
      </dgm:t>
    </dgm:pt>
    <dgm:pt modelId="{D8F01CE1-6AE5-4ACD-9AC5-C6FA6748A72D}" type="parTrans" cxnId="{F4C38142-E16A-414D-B338-1725BC0C0C33}">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15983FC6-F300-40CF-8849-39F24916C00F}" type="sibTrans" cxnId="{F4C38142-E16A-414D-B338-1725BC0C0C33}">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8D395935-293B-4DCD-AC84-222549891B6E}">
      <dgm:prSet phldrT="[Text]" custT="1"/>
      <dgm:spPr>
        <a:solidFill>
          <a:schemeClr val="accent6"/>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Interviews</a:t>
          </a:r>
        </a:p>
      </dgm:t>
    </dgm:pt>
    <dgm:pt modelId="{380505E8-A1C0-43CB-9F2F-D51836ECDC90}" type="parTrans" cxnId="{A9748E53-5074-4179-8D02-BF70B7FF0436}">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FA41D69E-0124-49E5-B34B-E58D66A13FFF}" type="sibTrans" cxnId="{A9748E53-5074-4179-8D02-BF70B7FF0436}">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7AEFC154-60D0-4A7B-A39C-82F5FED3B69A}">
      <dgm:prSet phldrT="[Text]" custT="1"/>
      <dgm:spPr>
        <a:solidFill>
          <a:schemeClr val="accent4"/>
        </a:solidFill>
      </dgm:spPr>
      <dgm:t>
        <a:bodyPr/>
        <a:lstStyle/>
        <a:p>
          <a:r>
            <a:rPr lang="en-CA" sz="1200" b="1" dirty="0">
              <a:latin typeface="Verdana" panose="020B0604030504040204" pitchFamily="34" charset="0"/>
              <a:ea typeface="Verdana" panose="020B0604030504040204" pitchFamily="34" charset="0"/>
              <a:cs typeface="Verdana" panose="020B0604030504040204" pitchFamily="34" charset="0"/>
            </a:rPr>
            <a:t>Rank programs</a:t>
          </a:r>
        </a:p>
      </dgm:t>
    </dgm:pt>
    <dgm:pt modelId="{E58C598A-32EB-4BB9-9FBE-0A50ACA07E20}" type="parTrans" cxnId="{7985AB57-4B62-4A6C-99CC-52C870564BC9}">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4A08BE33-91F8-43F4-B244-9C266523601F}" type="sibTrans" cxnId="{7985AB57-4B62-4A6C-99CC-52C870564BC9}">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EEB3C829-E8FC-467B-B801-3E71ED8C0DCB}">
      <dgm:prSet phldrT="[Text]" custT="1"/>
      <dgm:spPr>
        <a:solidFill>
          <a:schemeClr val="tx2"/>
        </a:solidFill>
      </dgm:spPr>
      <dgm:t>
        <a:bodyPr/>
        <a:lstStyle/>
        <a:p>
          <a:r>
            <a:rPr lang="en-CA" sz="1200" b="1" dirty="0">
              <a:latin typeface="Verdana" panose="020B0604030504040204" pitchFamily="34" charset="0"/>
              <a:ea typeface="Verdana" panose="020B0604030504040204" pitchFamily="34" charset="0"/>
              <a:cs typeface="Verdana" panose="020B0604030504040204" pitchFamily="34" charset="0"/>
            </a:rPr>
            <a:t>Match results</a:t>
          </a:r>
        </a:p>
      </dgm:t>
    </dgm:pt>
    <dgm:pt modelId="{FD213147-6D13-46DD-A478-32792B140ABE}" type="parTrans" cxnId="{328B1855-DF01-485A-A87A-112CD709CEFC}">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D3C86C29-B625-4D46-BFD6-C2325D8F90AD}" type="sibTrans" cxnId="{328B1855-DF01-485A-A87A-112CD709CEFC}">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C3DA528A-669C-418C-97F1-61CC4E7C566C}" type="pres">
      <dgm:prSet presAssocID="{29AAAB3F-5549-45A9-BF1E-17E2C29F2B7B}" presName="Name0" presStyleCnt="0">
        <dgm:presLayoutVars>
          <dgm:dir/>
          <dgm:animLvl val="lvl"/>
          <dgm:resizeHandles val="exact"/>
        </dgm:presLayoutVars>
      </dgm:prSet>
      <dgm:spPr/>
    </dgm:pt>
    <dgm:pt modelId="{641D1FF5-90F9-409F-9736-89C2E0DDCD7C}" type="pres">
      <dgm:prSet presAssocID="{9EA7AC48-57B4-4228-9D54-DC5BC31BEFDC}" presName="parTxOnly" presStyleLbl="node1" presStyleIdx="0" presStyleCnt="5" custScaleY="118008" custLinFactNeighborX="36358">
        <dgm:presLayoutVars>
          <dgm:chMax val="0"/>
          <dgm:chPref val="0"/>
          <dgm:bulletEnabled val="1"/>
        </dgm:presLayoutVars>
      </dgm:prSet>
      <dgm:spPr/>
    </dgm:pt>
    <dgm:pt modelId="{F67FA19C-FB9D-4ADD-A52F-A233F3895897}" type="pres">
      <dgm:prSet presAssocID="{31EFE978-E4E0-4061-A8EF-B58CA8B03244}" presName="parTxOnlySpace" presStyleCnt="0"/>
      <dgm:spPr/>
    </dgm:pt>
    <dgm:pt modelId="{730A34C5-7961-41C1-BF72-72964E0625E3}" type="pres">
      <dgm:prSet presAssocID="{3178EBF4-99AD-44BD-89ED-8279DA78AB00}" presName="parTxOnly" presStyleLbl="node1" presStyleIdx="1" presStyleCnt="5" custScaleY="118008" custLinFactNeighborX="-67562">
        <dgm:presLayoutVars>
          <dgm:chMax val="0"/>
          <dgm:chPref val="0"/>
          <dgm:bulletEnabled val="1"/>
        </dgm:presLayoutVars>
      </dgm:prSet>
      <dgm:spPr/>
    </dgm:pt>
    <dgm:pt modelId="{C1EEA70A-BF8E-4A8F-AC11-36340F7CB9C1}" type="pres">
      <dgm:prSet presAssocID="{15983FC6-F300-40CF-8849-39F24916C00F}" presName="parTxOnlySpace" presStyleCnt="0"/>
      <dgm:spPr/>
    </dgm:pt>
    <dgm:pt modelId="{A25360C2-E474-4F90-BCAA-FBE78247FA23}" type="pres">
      <dgm:prSet presAssocID="{8D395935-293B-4DCD-AC84-222549891B6E}" presName="parTxOnly" presStyleLbl="node1" presStyleIdx="2" presStyleCnt="5" custScaleY="118008" custLinFactX="-6279" custLinFactNeighborX="-100000" custLinFactNeighborY="-797">
        <dgm:presLayoutVars>
          <dgm:chMax val="0"/>
          <dgm:chPref val="0"/>
          <dgm:bulletEnabled val="1"/>
        </dgm:presLayoutVars>
      </dgm:prSet>
      <dgm:spPr/>
    </dgm:pt>
    <dgm:pt modelId="{A4EE3E1C-E58F-4FAA-A3BA-79AB966ECAF3}" type="pres">
      <dgm:prSet presAssocID="{FA41D69E-0124-49E5-B34B-E58D66A13FFF}" presName="parTxOnlySpace" presStyleCnt="0"/>
      <dgm:spPr/>
    </dgm:pt>
    <dgm:pt modelId="{F7F033A2-4A0D-441C-A2EA-0001956CBC25}" type="pres">
      <dgm:prSet presAssocID="{7AEFC154-60D0-4A7B-A39C-82F5FED3B69A}" presName="parTxOnly" presStyleLbl="node1" presStyleIdx="3" presStyleCnt="5" custScaleY="118008" custLinFactX="-16882" custLinFactNeighborX="-100000" custLinFactNeighborY="75">
        <dgm:presLayoutVars>
          <dgm:chMax val="0"/>
          <dgm:chPref val="0"/>
          <dgm:bulletEnabled val="1"/>
        </dgm:presLayoutVars>
      </dgm:prSet>
      <dgm:spPr/>
    </dgm:pt>
    <dgm:pt modelId="{6CE53AF1-AB30-4C07-BD26-8AE58AF87088}" type="pres">
      <dgm:prSet presAssocID="{4A08BE33-91F8-43F4-B244-9C266523601F}" presName="parTxOnlySpace" presStyleCnt="0"/>
      <dgm:spPr/>
    </dgm:pt>
    <dgm:pt modelId="{3941BEBD-430F-4262-B29A-C115FE410E11}" type="pres">
      <dgm:prSet presAssocID="{EEB3C829-E8FC-467B-B801-3E71ED8C0DCB}" presName="parTxOnly" presStyleLbl="node1" presStyleIdx="4" presStyleCnt="5" custScaleY="118008" custLinFactX="-26405" custLinFactNeighborX="-100000" custLinFactNeighborY="872">
        <dgm:presLayoutVars>
          <dgm:chMax val="0"/>
          <dgm:chPref val="0"/>
          <dgm:bulletEnabled val="1"/>
        </dgm:presLayoutVars>
      </dgm:prSet>
      <dgm:spPr/>
    </dgm:pt>
  </dgm:ptLst>
  <dgm:cxnLst>
    <dgm:cxn modelId="{8B2CA825-FBBB-4B05-8EED-8323864F8F84}" srcId="{29AAAB3F-5549-45A9-BF1E-17E2C29F2B7B}" destId="{9EA7AC48-57B4-4228-9D54-DC5BC31BEFDC}" srcOrd="0" destOrd="0" parTransId="{E30B9ECA-7810-454B-B676-D3806EFAFC7B}" sibTransId="{31EFE978-E4E0-4061-A8EF-B58CA8B03244}"/>
    <dgm:cxn modelId="{21F8C729-081E-402D-B2E8-4781CEE97492}" type="presOf" srcId="{29AAAB3F-5549-45A9-BF1E-17E2C29F2B7B}" destId="{C3DA528A-669C-418C-97F1-61CC4E7C566C}" srcOrd="0" destOrd="0" presId="urn:microsoft.com/office/officeart/2005/8/layout/chevron1"/>
    <dgm:cxn modelId="{F4C38142-E16A-414D-B338-1725BC0C0C33}" srcId="{29AAAB3F-5549-45A9-BF1E-17E2C29F2B7B}" destId="{3178EBF4-99AD-44BD-89ED-8279DA78AB00}" srcOrd="1" destOrd="0" parTransId="{D8F01CE1-6AE5-4ACD-9AC5-C6FA6748A72D}" sibTransId="{15983FC6-F300-40CF-8849-39F24916C00F}"/>
    <dgm:cxn modelId="{9230F743-829D-423A-AFFB-6783EAE1019F}" type="presOf" srcId="{7AEFC154-60D0-4A7B-A39C-82F5FED3B69A}" destId="{F7F033A2-4A0D-441C-A2EA-0001956CBC25}" srcOrd="0" destOrd="0" presId="urn:microsoft.com/office/officeart/2005/8/layout/chevron1"/>
    <dgm:cxn modelId="{08C00071-BFD2-4C2E-B389-54B3E3220182}" type="presOf" srcId="{3178EBF4-99AD-44BD-89ED-8279DA78AB00}" destId="{730A34C5-7961-41C1-BF72-72964E0625E3}" srcOrd="0" destOrd="0" presId="urn:microsoft.com/office/officeart/2005/8/layout/chevron1"/>
    <dgm:cxn modelId="{A9748E53-5074-4179-8D02-BF70B7FF0436}" srcId="{29AAAB3F-5549-45A9-BF1E-17E2C29F2B7B}" destId="{8D395935-293B-4DCD-AC84-222549891B6E}" srcOrd="2" destOrd="0" parTransId="{380505E8-A1C0-43CB-9F2F-D51836ECDC90}" sibTransId="{FA41D69E-0124-49E5-B34B-E58D66A13FFF}"/>
    <dgm:cxn modelId="{328B1855-DF01-485A-A87A-112CD709CEFC}" srcId="{29AAAB3F-5549-45A9-BF1E-17E2C29F2B7B}" destId="{EEB3C829-E8FC-467B-B801-3E71ED8C0DCB}" srcOrd="4" destOrd="0" parTransId="{FD213147-6D13-46DD-A478-32792B140ABE}" sibTransId="{D3C86C29-B625-4D46-BFD6-C2325D8F90AD}"/>
    <dgm:cxn modelId="{7985AB57-4B62-4A6C-99CC-52C870564BC9}" srcId="{29AAAB3F-5549-45A9-BF1E-17E2C29F2B7B}" destId="{7AEFC154-60D0-4A7B-A39C-82F5FED3B69A}" srcOrd="3" destOrd="0" parTransId="{E58C598A-32EB-4BB9-9FBE-0A50ACA07E20}" sibTransId="{4A08BE33-91F8-43F4-B244-9C266523601F}"/>
    <dgm:cxn modelId="{461AE958-9669-4BD5-AB41-159C0B77D97F}" type="presOf" srcId="{9EA7AC48-57B4-4228-9D54-DC5BC31BEFDC}" destId="{641D1FF5-90F9-409F-9736-89C2E0DDCD7C}" srcOrd="0" destOrd="0" presId="urn:microsoft.com/office/officeart/2005/8/layout/chevron1"/>
    <dgm:cxn modelId="{23ED5AD1-FFEC-4683-9F4C-6F34A1DB253D}" type="presOf" srcId="{8D395935-293B-4DCD-AC84-222549891B6E}" destId="{A25360C2-E474-4F90-BCAA-FBE78247FA23}" srcOrd="0" destOrd="0" presId="urn:microsoft.com/office/officeart/2005/8/layout/chevron1"/>
    <dgm:cxn modelId="{FA2994D2-406E-40A3-BF41-0A3FFC499377}" type="presOf" srcId="{EEB3C829-E8FC-467B-B801-3E71ED8C0DCB}" destId="{3941BEBD-430F-4262-B29A-C115FE410E11}" srcOrd="0" destOrd="0" presId="urn:microsoft.com/office/officeart/2005/8/layout/chevron1"/>
    <dgm:cxn modelId="{FC414995-20F4-4B16-907D-01B04C561A0B}" type="presParOf" srcId="{C3DA528A-669C-418C-97F1-61CC4E7C566C}" destId="{641D1FF5-90F9-409F-9736-89C2E0DDCD7C}" srcOrd="0" destOrd="0" presId="urn:microsoft.com/office/officeart/2005/8/layout/chevron1"/>
    <dgm:cxn modelId="{79327BB6-4FA8-452B-9E58-FFF7A59DFF9D}" type="presParOf" srcId="{C3DA528A-669C-418C-97F1-61CC4E7C566C}" destId="{F67FA19C-FB9D-4ADD-A52F-A233F3895897}" srcOrd="1" destOrd="0" presId="urn:microsoft.com/office/officeart/2005/8/layout/chevron1"/>
    <dgm:cxn modelId="{B31890D5-CE84-4193-AB7D-9C8EAAB4C87F}" type="presParOf" srcId="{C3DA528A-669C-418C-97F1-61CC4E7C566C}" destId="{730A34C5-7961-41C1-BF72-72964E0625E3}" srcOrd="2" destOrd="0" presId="urn:microsoft.com/office/officeart/2005/8/layout/chevron1"/>
    <dgm:cxn modelId="{29949657-C7EA-431E-9E2E-070FDFAF131E}" type="presParOf" srcId="{C3DA528A-669C-418C-97F1-61CC4E7C566C}" destId="{C1EEA70A-BF8E-4A8F-AC11-36340F7CB9C1}" srcOrd="3" destOrd="0" presId="urn:microsoft.com/office/officeart/2005/8/layout/chevron1"/>
    <dgm:cxn modelId="{A94F5B05-7A5A-4804-B75E-9DB30A1DE1F1}" type="presParOf" srcId="{C3DA528A-669C-418C-97F1-61CC4E7C566C}" destId="{A25360C2-E474-4F90-BCAA-FBE78247FA23}" srcOrd="4" destOrd="0" presId="urn:microsoft.com/office/officeart/2005/8/layout/chevron1"/>
    <dgm:cxn modelId="{0D412321-7CB9-4E2F-AC65-B9B573B53D3D}" type="presParOf" srcId="{C3DA528A-669C-418C-97F1-61CC4E7C566C}" destId="{A4EE3E1C-E58F-4FAA-A3BA-79AB966ECAF3}" srcOrd="5" destOrd="0" presId="urn:microsoft.com/office/officeart/2005/8/layout/chevron1"/>
    <dgm:cxn modelId="{8C57F0AD-A3FF-4DB2-8537-4765B724005A}" type="presParOf" srcId="{C3DA528A-669C-418C-97F1-61CC4E7C566C}" destId="{F7F033A2-4A0D-441C-A2EA-0001956CBC25}" srcOrd="6" destOrd="0" presId="urn:microsoft.com/office/officeart/2005/8/layout/chevron1"/>
    <dgm:cxn modelId="{3DDBB9AE-A579-4DAB-98B2-57B84FF3624E}" type="presParOf" srcId="{C3DA528A-669C-418C-97F1-61CC4E7C566C}" destId="{6CE53AF1-AB30-4C07-BD26-8AE58AF87088}" srcOrd="7" destOrd="0" presId="urn:microsoft.com/office/officeart/2005/8/layout/chevron1"/>
    <dgm:cxn modelId="{8A3721D4-7178-4450-845A-431845DD2900}" type="presParOf" srcId="{C3DA528A-669C-418C-97F1-61CC4E7C566C}" destId="{3941BEBD-430F-4262-B29A-C115FE410E11}"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1FF5-90F9-409F-9736-89C2E0DDCD7C}">
      <dsp:nvSpPr>
        <dsp:cNvPr id="0" name=""/>
        <dsp:cNvSpPr/>
      </dsp:nvSpPr>
      <dsp:spPr>
        <a:xfrm>
          <a:off x="0" y="547383"/>
          <a:ext cx="2493651" cy="702165"/>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Application</a:t>
          </a:r>
          <a:r>
            <a:rPr lang="en-CA" sz="1200" b="1" kern="1200" baseline="0" dirty="0">
              <a:latin typeface="Verdana" panose="020B0604030504040204" pitchFamily="34" charset="0"/>
              <a:ea typeface="Verdana" panose="020B0604030504040204" pitchFamily="34" charset="0"/>
              <a:cs typeface="Verdana" panose="020B0604030504040204" pitchFamily="34" charset="0"/>
            </a:rPr>
            <a:t> period</a:t>
          </a:r>
          <a:endParaRPr lang="en-CA"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351083" y="547383"/>
        <a:ext cx="1791486" cy="702165"/>
      </dsp:txXfrm>
    </dsp:sp>
    <dsp:sp modelId="{730A34C5-7961-41C1-BF72-72964E0625E3}">
      <dsp:nvSpPr>
        <dsp:cNvPr id="0" name=""/>
        <dsp:cNvSpPr/>
      </dsp:nvSpPr>
      <dsp:spPr>
        <a:xfrm>
          <a:off x="2325974" y="619252"/>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File review</a:t>
          </a:r>
        </a:p>
      </dsp:txBody>
      <dsp:txXfrm>
        <a:off x="2604706" y="619252"/>
        <a:ext cx="1145516" cy="557463"/>
      </dsp:txXfrm>
    </dsp:sp>
    <dsp:sp modelId="{A25360C2-E474-4F90-BCAA-FBE78247FA23}">
      <dsp:nvSpPr>
        <dsp:cNvPr id="0" name=""/>
        <dsp:cNvSpPr/>
      </dsp:nvSpPr>
      <dsp:spPr>
        <a:xfrm>
          <a:off x="3849308" y="621624"/>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Interviews</a:t>
          </a:r>
        </a:p>
      </dsp:txBody>
      <dsp:txXfrm>
        <a:off x="4128040" y="621624"/>
        <a:ext cx="1145516" cy="557463"/>
      </dsp:txXfrm>
    </dsp:sp>
    <dsp:sp modelId="{F7F033A2-4A0D-441C-A2EA-0001956CBC25}">
      <dsp:nvSpPr>
        <dsp:cNvPr id="0" name=""/>
        <dsp:cNvSpPr/>
      </dsp:nvSpPr>
      <dsp:spPr>
        <a:xfrm>
          <a:off x="5363823" y="620623"/>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Rank programs</a:t>
          </a:r>
        </a:p>
      </dsp:txBody>
      <dsp:txXfrm>
        <a:off x="5642555" y="620623"/>
        <a:ext cx="1145516" cy="557463"/>
      </dsp:txXfrm>
    </dsp:sp>
    <dsp:sp modelId="{3941BEBD-430F-4262-B29A-C115FE410E11}">
      <dsp:nvSpPr>
        <dsp:cNvPr id="0" name=""/>
        <dsp:cNvSpPr/>
      </dsp:nvSpPr>
      <dsp:spPr>
        <a:xfrm>
          <a:off x="6882229" y="616066"/>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Match results</a:t>
          </a:r>
        </a:p>
      </dsp:txBody>
      <dsp:txXfrm>
        <a:off x="7160961" y="616066"/>
        <a:ext cx="1145516" cy="557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1FF5-90F9-409F-9736-89C2E0DDCD7C}">
      <dsp:nvSpPr>
        <dsp:cNvPr id="0" name=""/>
        <dsp:cNvSpPr/>
      </dsp:nvSpPr>
      <dsp:spPr>
        <a:xfrm>
          <a:off x="79170" y="1016306"/>
          <a:ext cx="2112246" cy="99704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Application period</a:t>
          </a:r>
        </a:p>
      </dsp:txBody>
      <dsp:txXfrm>
        <a:off x="577694" y="1016306"/>
        <a:ext cx="1115199" cy="997047"/>
      </dsp:txXfrm>
    </dsp:sp>
    <dsp:sp modelId="{730A34C5-7961-41C1-BF72-72964E0625E3}">
      <dsp:nvSpPr>
        <dsp:cNvPr id="0" name=""/>
        <dsp:cNvSpPr/>
      </dsp:nvSpPr>
      <dsp:spPr>
        <a:xfrm>
          <a:off x="1760687" y="1016306"/>
          <a:ext cx="2112246" cy="9970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File review</a:t>
          </a:r>
        </a:p>
      </dsp:txBody>
      <dsp:txXfrm>
        <a:off x="2259211" y="1016306"/>
        <a:ext cx="1115199" cy="997047"/>
      </dsp:txXfrm>
    </dsp:sp>
    <dsp:sp modelId="{A25360C2-E474-4F90-BCAA-FBE78247FA23}">
      <dsp:nvSpPr>
        <dsp:cNvPr id="0" name=""/>
        <dsp:cNvSpPr/>
      </dsp:nvSpPr>
      <dsp:spPr>
        <a:xfrm>
          <a:off x="3460564" y="1009572"/>
          <a:ext cx="2112246" cy="997047"/>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Interviews</a:t>
          </a:r>
        </a:p>
      </dsp:txBody>
      <dsp:txXfrm>
        <a:off x="3959088" y="1009572"/>
        <a:ext cx="1115199" cy="997047"/>
      </dsp:txXfrm>
    </dsp:sp>
    <dsp:sp modelId="{F7F033A2-4A0D-441C-A2EA-0001956CBC25}">
      <dsp:nvSpPr>
        <dsp:cNvPr id="0" name=""/>
        <dsp:cNvSpPr/>
      </dsp:nvSpPr>
      <dsp:spPr>
        <a:xfrm>
          <a:off x="5137624" y="1016940"/>
          <a:ext cx="2112246" cy="99704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Rank programs</a:t>
          </a:r>
        </a:p>
      </dsp:txBody>
      <dsp:txXfrm>
        <a:off x="5636148" y="1016940"/>
        <a:ext cx="1115199" cy="997047"/>
      </dsp:txXfrm>
    </dsp:sp>
    <dsp:sp modelId="{3941BEBD-430F-4262-B29A-C115FE410E11}">
      <dsp:nvSpPr>
        <dsp:cNvPr id="0" name=""/>
        <dsp:cNvSpPr/>
      </dsp:nvSpPr>
      <dsp:spPr>
        <a:xfrm>
          <a:off x="6837497" y="1023674"/>
          <a:ext cx="2112246" cy="99704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Match results</a:t>
          </a:r>
        </a:p>
      </dsp:txBody>
      <dsp:txXfrm>
        <a:off x="7336021" y="1023674"/>
        <a:ext cx="1115199" cy="9970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459A7-BE56-4813-AFA5-1CF354011B73}" type="datetimeFigureOut">
              <a:rPr lang="en-CA" smtClean="0"/>
              <a:t>2024-11-30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2F77-0D85-4616-8437-AEEA76EE66EF}" type="slidenum">
              <a:rPr lang="en-CA" smtClean="0"/>
              <a:t>‹#›</a:t>
            </a:fld>
            <a:endParaRPr lang="en-CA"/>
          </a:p>
        </p:txBody>
      </p:sp>
    </p:spTree>
    <p:extLst>
      <p:ext uri="{BB962C8B-B14F-4D97-AF65-F5344CB8AC3E}">
        <p14:creationId xmlns:p14="http://schemas.microsoft.com/office/powerpoint/2010/main" val="171558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t>6</a:t>
            </a:fld>
            <a:endParaRPr lang="en-CA"/>
          </a:p>
        </p:txBody>
      </p:sp>
    </p:spTree>
    <p:extLst>
      <p:ext uri="{BB962C8B-B14F-4D97-AF65-F5344CB8AC3E}">
        <p14:creationId xmlns:p14="http://schemas.microsoft.com/office/powerpoint/2010/main" val="385598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who do not match usually have put all their eggs in the Canada basket</a:t>
            </a:r>
          </a:p>
          <a:p>
            <a:r>
              <a:rPr lang="en-CA" dirty="0"/>
              <a:t>Language requirement varies somewhat from province to province</a:t>
            </a:r>
          </a:p>
        </p:txBody>
      </p:sp>
      <p:sp>
        <p:nvSpPr>
          <p:cNvPr id="4" name="Slide Number Placeholder 3"/>
          <p:cNvSpPr>
            <a:spLocks noGrp="1"/>
          </p:cNvSpPr>
          <p:nvPr>
            <p:ph type="sldNum" sz="quarter" idx="5"/>
          </p:nvPr>
        </p:nvSpPr>
        <p:spPr/>
        <p:txBody>
          <a:bodyPr/>
          <a:lstStyle/>
          <a:p>
            <a:fld id="{C6252F77-0D85-4616-8437-AEEA76EE66EF}" type="slidenum">
              <a:rPr lang="en-CA" smtClean="0"/>
              <a:t>20</a:t>
            </a:fld>
            <a:endParaRPr lang="en-CA"/>
          </a:p>
        </p:txBody>
      </p:sp>
    </p:spTree>
    <p:extLst>
      <p:ext uri="{BB962C8B-B14F-4D97-AF65-F5344CB8AC3E}">
        <p14:creationId xmlns:p14="http://schemas.microsoft.com/office/powerpoint/2010/main" val="408427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Toutes les descriptions sont différentes.</a:t>
            </a:r>
          </a:p>
          <a:p>
            <a:r>
              <a:rPr lang="fr-CA"/>
              <a:t>Les descriptions inclus aussi les liens supplémentaire pour une lettre d’appui, ect. </a:t>
            </a:r>
          </a:p>
          <a:p>
            <a:r>
              <a:rPr lang="fr-CA"/>
              <a:t>Le système vous permet pas de postuler aux programmes toujours, c’est en section. </a:t>
            </a:r>
            <a:endParaRPr lang="en-US"/>
          </a:p>
          <a:p>
            <a:r>
              <a:rPr lang="fr-CA"/>
              <a:t>Faites une liste de vérification</a:t>
            </a:r>
            <a:endParaRPr lang="en-US"/>
          </a:p>
          <a:p>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6B97AE-056F-4DE5-80DB-95C7AA03C0C6}"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92639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Mandatory in BC since 2011, in rest of provinces 2015</a:t>
            </a:r>
          </a:p>
        </p:txBody>
      </p:sp>
      <p:sp>
        <p:nvSpPr>
          <p:cNvPr id="4" name="Slide Number Placeholder 3"/>
          <p:cNvSpPr>
            <a:spLocks noGrp="1"/>
          </p:cNvSpPr>
          <p:nvPr>
            <p:ph type="sldNum" sz="quarter" idx="5"/>
          </p:nvPr>
        </p:nvSpPr>
        <p:spPr/>
        <p:txBody>
          <a:bodyPr/>
          <a:lstStyle/>
          <a:p>
            <a:fld id="{C6252F77-0D85-4616-8437-AEEA76EE66EF}" type="slidenum">
              <a:rPr lang="en-CA" smtClean="0"/>
              <a:t>30</a:t>
            </a:fld>
            <a:endParaRPr lang="en-CA"/>
          </a:p>
        </p:txBody>
      </p:sp>
    </p:spTree>
    <p:extLst>
      <p:ext uri="{BB962C8B-B14F-4D97-AF65-F5344CB8AC3E}">
        <p14:creationId xmlns:p14="http://schemas.microsoft.com/office/powerpoint/2010/main" val="98512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touch on this as Nishi will be speaking about this in more detail.</a:t>
            </a:r>
          </a:p>
        </p:txBody>
      </p:sp>
      <p:sp>
        <p:nvSpPr>
          <p:cNvPr id="4" name="Slide Number Placeholder 3"/>
          <p:cNvSpPr>
            <a:spLocks noGrp="1"/>
          </p:cNvSpPr>
          <p:nvPr>
            <p:ph type="sldNum" sz="quarter" idx="5"/>
          </p:nvPr>
        </p:nvSpPr>
        <p:spPr/>
        <p:txBody>
          <a:bodyPr/>
          <a:lstStyle/>
          <a:p>
            <a:fld id="{C6252F77-0D85-4616-8437-AEEA76EE66EF}" type="slidenum">
              <a:rPr lang="en-CA" smtClean="0"/>
              <a:t>74</a:t>
            </a:fld>
            <a:endParaRPr lang="en-CA"/>
          </a:p>
        </p:txBody>
      </p:sp>
    </p:spTree>
    <p:extLst>
      <p:ext uri="{BB962C8B-B14F-4D97-AF65-F5344CB8AC3E}">
        <p14:creationId xmlns:p14="http://schemas.microsoft.com/office/powerpoint/2010/main" val="210889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information may be totally outdated.  Have received information/not confirmed that CAP exam is going to be restructured.  </a:t>
            </a:r>
          </a:p>
          <a:p>
            <a:r>
              <a:rPr lang="en-CA" dirty="0"/>
              <a:t>Talk of it becoming a computer exam.</a:t>
            </a:r>
          </a:p>
          <a:p>
            <a:r>
              <a:rPr lang="en-CA" dirty="0"/>
              <a:t>CAP infuriates us.  It is not fair.  It is constantly changing.</a:t>
            </a:r>
          </a:p>
          <a:p>
            <a:r>
              <a:rPr lang="en-CA" dirty="0"/>
              <a:t>Despite verbiage of how it is intended to select the best candidate, it is nothing more in my opinion than a method of reducing the number of IMGs who can apply, providing a method to ensure that immigrant physicians receive protection in the IMG Stream, reduce the choice and hence quality of IMGs selected, promote prejudice, provide a method of reducing competition from IMGs by transferring IMG positions to the second iteration.   </a:t>
            </a:r>
          </a:p>
        </p:txBody>
      </p:sp>
      <p:sp>
        <p:nvSpPr>
          <p:cNvPr id="4" name="Slide Number Placeholder 3"/>
          <p:cNvSpPr>
            <a:spLocks noGrp="1"/>
          </p:cNvSpPr>
          <p:nvPr>
            <p:ph type="sldNum" sz="quarter" idx="5"/>
          </p:nvPr>
        </p:nvSpPr>
        <p:spPr/>
        <p:txBody>
          <a:bodyPr/>
          <a:lstStyle/>
          <a:p>
            <a:fld id="{C6252F77-0D85-4616-8437-AEEA76EE66EF}" type="slidenum">
              <a:rPr lang="en-CA" smtClean="0"/>
              <a:t>85</a:t>
            </a:fld>
            <a:endParaRPr lang="en-CA"/>
          </a:p>
        </p:txBody>
      </p:sp>
    </p:spTree>
    <p:extLst>
      <p:ext uri="{BB962C8B-B14F-4D97-AF65-F5344CB8AC3E}">
        <p14:creationId xmlns:p14="http://schemas.microsoft.com/office/powerpoint/2010/main" val="270759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B6896BE-2785-4323-8815-98A8D83D0F90}" type="datetimeFigureOut">
              <a:rPr lang="en-CA" smtClean="0"/>
              <a:t>2024-11-30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286908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6896BE-2785-4323-8815-98A8D83D0F90}" type="datetimeFigureOut">
              <a:rPr lang="en-CA" smtClean="0"/>
              <a:t>2024-11-30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325854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6896BE-2785-4323-8815-98A8D83D0F90}" type="datetimeFigureOut">
              <a:rPr lang="en-CA" smtClean="0"/>
              <a:t>2024-11-30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3833371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414505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79634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94210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43009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571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700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572209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2905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6896BE-2785-4323-8815-98A8D83D0F90}" type="datetimeFigureOut">
              <a:rPr lang="en-CA" smtClean="0"/>
              <a:t>2024-11-30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2192316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3736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9717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24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212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45949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6823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01827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55249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50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887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896BE-2785-4323-8815-98A8D83D0F90}" type="datetimeFigureOut">
              <a:rPr lang="en-CA" smtClean="0"/>
              <a:t>2024-11-30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220503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2735249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3559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107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17203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189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175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3440522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46569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388541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4233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B6896BE-2785-4323-8815-98A8D83D0F90}" type="datetimeFigureOut">
              <a:rPr lang="en-CA" smtClean="0"/>
              <a:t>2024-11-30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3459760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583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231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3066810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965543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89196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36365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917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6789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1676731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3713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B6896BE-2785-4323-8815-98A8D83D0F90}" type="datetimeFigureOut">
              <a:rPr lang="en-CA" smtClean="0"/>
              <a:t>2024-11-30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786822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218816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70439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63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9308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a:solidFill>
                  <a:schemeClr val="tx1">
                    <a:tint val="75000"/>
                  </a:schemeClr>
                </a:solidFill>
              </a:defRPr>
            </a:lvl2pPr>
            <a:lvl3pPr marL="914352" indent="0" algn="ctr">
              <a:buNone/>
              <a:defRPr>
                <a:solidFill>
                  <a:schemeClr val="tx1">
                    <a:tint val="75000"/>
                  </a:schemeClr>
                </a:solidFill>
              </a:defRPr>
            </a:lvl3pPr>
            <a:lvl4pPr marL="1371528" indent="0" algn="ctr">
              <a:buNone/>
              <a:defRPr>
                <a:solidFill>
                  <a:schemeClr val="tx1">
                    <a:tint val="75000"/>
                  </a:schemeClr>
                </a:solidFill>
              </a:defRPr>
            </a:lvl4pPr>
            <a:lvl5pPr marL="1828703" indent="0" algn="ctr">
              <a:buNone/>
              <a:defRPr>
                <a:solidFill>
                  <a:schemeClr val="tx1">
                    <a:tint val="75000"/>
                  </a:schemeClr>
                </a:solidFill>
              </a:defRPr>
            </a:lvl5pPr>
            <a:lvl6pPr marL="2285879" indent="0" algn="ctr">
              <a:buNone/>
              <a:defRPr>
                <a:solidFill>
                  <a:schemeClr val="tx1">
                    <a:tint val="75000"/>
                  </a:schemeClr>
                </a:solidFill>
              </a:defRPr>
            </a:lvl6pPr>
            <a:lvl7pPr marL="2743055" indent="0" algn="ctr">
              <a:buNone/>
              <a:defRPr>
                <a:solidFill>
                  <a:schemeClr val="tx1">
                    <a:tint val="75000"/>
                  </a:schemeClr>
                </a:solidFill>
              </a:defRPr>
            </a:lvl7pPr>
            <a:lvl8pPr marL="3200231" indent="0" algn="ctr">
              <a:buNone/>
              <a:defRPr>
                <a:solidFill>
                  <a:schemeClr val="tx1">
                    <a:tint val="75000"/>
                  </a:schemeClr>
                </a:solidFill>
              </a:defRPr>
            </a:lvl8pPr>
            <a:lvl9pPr marL="3657407"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4352"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extLst>
      <p:ext uri="{BB962C8B-B14F-4D97-AF65-F5344CB8AC3E}">
        <p14:creationId xmlns:p14="http://schemas.microsoft.com/office/powerpoint/2010/main" val="3144056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632654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176" indent="0">
              <a:buNone/>
              <a:defRPr sz="2000" b="1"/>
            </a:lvl2pPr>
            <a:lvl3pPr marL="914352" indent="0">
              <a:buNone/>
              <a:defRPr sz="1800" b="1"/>
            </a:lvl3pPr>
            <a:lvl4pPr marL="1371528" indent="0">
              <a:buNone/>
              <a:defRPr sz="1600" b="1"/>
            </a:lvl4pPr>
            <a:lvl5pPr marL="1828703" indent="0">
              <a:buNone/>
              <a:defRPr sz="1600" b="1"/>
            </a:lvl5pPr>
            <a:lvl6pPr marL="2285879" indent="0">
              <a:buNone/>
              <a:defRPr sz="1600" b="1"/>
            </a:lvl6pPr>
            <a:lvl7pPr marL="2743055" indent="0">
              <a:buNone/>
              <a:defRPr sz="1600" b="1"/>
            </a:lvl7pPr>
            <a:lvl8pPr marL="3200231" indent="0">
              <a:buNone/>
              <a:defRPr sz="1600" b="1"/>
            </a:lvl8pPr>
            <a:lvl9pPr marL="36574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35273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2549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670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6379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B6896BE-2785-4323-8815-98A8D83D0F90}" type="datetimeFigureOut">
              <a:rPr lang="en-CA" smtClean="0"/>
              <a:t>2024-11-30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211189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96BE-2785-4323-8815-98A8D83D0F90}" type="datetimeFigureOut">
              <a:rPr lang="en-CA" smtClean="0"/>
              <a:t>2024-11-30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301119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6BE-2785-4323-8815-98A8D83D0F90}" type="datetimeFigureOut">
              <a:rPr lang="en-CA" smtClean="0"/>
              <a:t>2024-11-30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213166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6BE-2785-4323-8815-98A8D83D0F90}" type="datetimeFigureOut">
              <a:rPr lang="en-CA" smtClean="0"/>
              <a:t>2024-11-30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ADF35D-3A88-49E9-A437-A95C047E965D}" type="slidenum">
              <a:rPr lang="en-CA" smtClean="0"/>
              <a:t>‹#›</a:t>
            </a:fld>
            <a:endParaRPr lang="en-CA"/>
          </a:p>
        </p:txBody>
      </p:sp>
    </p:spTree>
    <p:extLst>
      <p:ext uri="{BB962C8B-B14F-4D97-AF65-F5344CB8AC3E}">
        <p14:creationId xmlns:p14="http://schemas.microsoft.com/office/powerpoint/2010/main" val="365557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96BE-2785-4323-8815-98A8D83D0F90}" type="datetimeFigureOut">
              <a:rPr lang="en-CA" smtClean="0"/>
              <a:t>2024-11-30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F35D-3A88-49E9-A437-A95C047E965D}" type="slidenum">
              <a:rPr lang="en-CA" smtClean="0"/>
              <a:t>‹#›</a:t>
            </a:fld>
            <a:endParaRPr lang="en-CA"/>
          </a:p>
        </p:txBody>
      </p:sp>
    </p:spTree>
    <p:extLst>
      <p:ext uri="{BB962C8B-B14F-4D97-AF65-F5344CB8AC3E}">
        <p14:creationId xmlns:p14="http://schemas.microsoft.com/office/powerpoint/2010/main" val="3423862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363458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671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34166127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31437033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39330158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14975031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3918553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Verdana" panose="020B0604030504040204" pitchFamily="34" charset="0"/>
              </a:defRPr>
            </a:lvl1pPr>
          </a:lstStyle>
          <a:p>
            <a:pPr defTabSz="912813"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pPr defTabSz="912813" fontAlgn="base">
                <a:spcBef>
                  <a:spcPct val="0"/>
                </a:spcBef>
                <a:spcAft>
                  <a:spcPct val="0"/>
                </a:spcAft>
              </a:pPr>
              <a:t>‹#›</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185298175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sldNum="0" hdr="0" ftr="0"/>
  <p:txStyles>
    <p:titleStyle>
      <a:lvl1pPr algn="l" defTabSz="912813"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2pPr>
      <a:lvl3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3pPr>
      <a:lvl4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4pPr>
      <a:lvl5pPr algn="l" defTabSz="912813" rtl="0" eaLnBrk="1" fontAlgn="base" hangingPunct="1">
        <a:spcBef>
          <a:spcPct val="0"/>
        </a:spcBef>
        <a:spcAft>
          <a:spcPct val="0"/>
        </a:spcAft>
        <a:defRPr sz="2800">
          <a:solidFill>
            <a:schemeClr val="tx1"/>
          </a:solidFill>
          <a:latin typeface="Verdana" pitchFamily="34" charset="0"/>
          <a:ea typeface="Verdana" pitchFamily="34" charset="0"/>
          <a:cs typeface="Verdana" pitchFamily="34" charset="0"/>
        </a:defRPr>
      </a:lvl5pPr>
      <a:lvl6pPr marL="4572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6pPr>
      <a:lvl7pPr marL="9144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7pPr>
      <a:lvl8pPr marL="13716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8pPr>
      <a:lvl9pPr marL="1828800" algn="l" defTabSz="912813" rtl="0" eaLnBrk="1" fontAlgn="base" hangingPunct="1">
        <a:spcBef>
          <a:spcPct val="0"/>
        </a:spcBef>
        <a:spcAft>
          <a:spcPct val="0"/>
        </a:spcAft>
        <a:defRPr sz="3600" b="1">
          <a:solidFill>
            <a:schemeClr val="tx1"/>
          </a:solidFill>
          <a:latin typeface="Verdana" pitchFamily="34" charset="0"/>
          <a:ea typeface="Verdana" pitchFamily="34" charset="0"/>
          <a:cs typeface="Verdana" pitchFamily="34"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ocasma@outlook.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husterman.com/jwaiversfordoctors.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mailto:hc.j1visa.sc@canada.ca" TargetMode="External"/><Relationship Id="rId2" Type="http://schemas.openxmlformats.org/officeDocument/2006/relationships/hyperlink" Target="mailto:usacredentials@royalcollege.ca"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ecfmg.org/evsp/applying-checklists.html" TargetMode="External"/><Relationship Id="rId2" Type="http://schemas.openxmlformats.org/officeDocument/2006/relationships/hyperlink" Target="https://ecfmg.org/evsp/initial-accredited.pdf" TargetMode="External"/><Relationship Id="rId1" Type="http://schemas.openxmlformats.org/officeDocument/2006/relationships/slideLayout" Target="../slideLayouts/slideLayout2.xml"/><Relationship Id="rId5" Type="http://schemas.openxmlformats.org/officeDocument/2006/relationships/hyperlink" Target="https://www.canada.ca/en/health-canada/services/health-care-system/health-human-resources/statements-need-postgraduate-medical-training-united-states/instructions-for-completing-statement-of-need-application.html" TargetMode="External"/><Relationship Id="rId4" Type="http://schemas.openxmlformats.org/officeDocument/2006/relationships/hyperlink" Target="https://www.canada.ca/en/health-canada/services/health-care-system/health-human-resources/statements-need-postgraduate-medical-training-united-states.html"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facebook.com/groups/cdnssma/" TargetMode="External"/><Relationship Id="rId2" Type="http://schemas.openxmlformats.org/officeDocument/2006/relationships/hyperlink" Target="https://www.cfms.or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osaicbc.org/international-medical-graduat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rms.ca/wp-content/uploads/2019/05/2019_r1_tbl14e.pdf" TargetMode="External"/><Relationship Id="rId2" Type="http://schemas.openxmlformats.org/officeDocument/2006/relationships/hyperlink" Target="https://www.carms.ca/wp-content/uploads/2023/09/2023_r1_tbl14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rms.ca/match/r-1-main-residency-match/eligibility-criteria/" TargetMode="External"/><Relationship Id="rId2" Type="http://schemas.openxmlformats.org/officeDocument/2006/relationships/hyperlink" Target="https://www.carms.ca/pdfs/info-package-applicant-2021-R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ms.ca/data-reports/r1-data-reports/" TargetMode="External"/><Relationship Id="rId2" Type="http://schemas.openxmlformats.org/officeDocument/2006/relationships/hyperlink" Target="https://www.cma.ca/En/Pages/specialty-profiles.aspx" TargetMode="External"/><Relationship Id="rId1" Type="http://schemas.openxmlformats.org/officeDocument/2006/relationships/slideLayout" Target="../slideLayouts/slideLayout2.xml"/><Relationship Id="rId4" Type="http://schemas.openxmlformats.org/officeDocument/2006/relationships/hyperlink" Target="https://www.carms.ca/wp-content/uploads/2024/10/2024_r1_tbl14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rms.ca/data-reports/r1-data-repor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8212;socasma@outlook.com" TargetMode="External"/><Relationship Id="rId2" Type="http://schemas.openxmlformats.org/officeDocument/2006/relationships/hyperlink" Target="https://www.facebook.com/groups/cdnssm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ms.ca/match/r-1-main-residency-match/eligibility-criter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cc.ca/credentials-and-services/pathways-to-licensur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arms.ca/match/r-1-main-residency-match/eligibility-criteria/#1686684323983-90d55bec-f7d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s://www.carms.ca/match/r-1-main-residency-match/program-descriptions/?gad_source=1&amp;gclid=EAIaIQobChMIzbaz3en6iQMVizWtBh2vuyaBEAAYASACEgLyo_D_Bw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rms.ca/match/r-1-main-residency-match/program-descriptions/" TargetMode="Externa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rms.ca/match/r-1-main-residency-match/eligibility-criteria/" TargetMode="External"/><Relationship Id="rId2" Type="http://schemas.openxmlformats.org/officeDocument/2006/relationships/hyperlink" Target="https://mcc.ca/examination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pa-acpm.ca/en/home" TargetMode="External"/><Relationship Id="rId2" Type="http://schemas.openxmlformats.org/officeDocument/2006/relationships/hyperlink" Target="https://mcc.ca/media/CLEO.pdf" TargetMode="External"/><Relationship Id="rId1" Type="http://schemas.openxmlformats.org/officeDocument/2006/relationships/slideLayout" Target="../slideLayouts/slideLayout19.xml"/><Relationship Id="rId4" Type="http://schemas.openxmlformats.org/officeDocument/2006/relationships/hyperlink" Target="https://www.royalcollege.ca/en/standards-and-accreditation/canmed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royalcollege.ca/en/search?search=can+meds+FAQ" TargetMode="External"/><Relationship Id="rId2" Type="http://schemas.openxmlformats.org/officeDocument/2006/relationships/hyperlink" Target="https://www.royalcollege.ca/en/standards-and-accreditation/canmeds.html"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mcc.ca/examinations-assessments/nac-examination/?_gl=1*iensig*_up*MQ..*_ga*MTU5MTk0NjEwMC4xNzMyNjUzODU5*_ga_G3QGSSS43Q*MTczMjY1Mzg1OC4xLjEuMTczMjY1Mzg2Ni4wLjAuMA.." TargetMode="External"/><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https://www.mccevolution.ca/international-students-graduates/videos/" TargetMode="External"/><Relationship Id="rId2" Type="http://schemas.openxmlformats.org/officeDocument/2006/relationships/hyperlink" Target="https://mcc.ca/examinations/" TargetMode="External"/><Relationship Id="rId1" Type="http://schemas.openxmlformats.org/officeDocument/2006/relationships/slideLayout" Target="../slideLayouts/slideLayout2.xml"/><Relationship Id="rId5" Type="http://schemas.openxmlformats.org/officeDocument/2006/relationships/hyperlink" Target="https://www.mccevolution.ca/?s=MCCQE+Part+1" TargetMode="External"/><Relationship Id="rId4" Type="http://schemas.openxmlformats.org/officeDocument/2006/relationships/hyperlink" Target="https://www.mccevolution.ca/objective-structured-clinical-examination-osce-orientation-resour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forceontario.ca/en/Home" TargetMode="External"/><Relationship Id="rId2" Type="http://schemas.openxmlformats.org/officeDocument/2006/relationships/hyperlink" Target="https://mcc.ca/examinations-assessments/resources-to-help-with-exam-prep/&amp;_gl=1*1lhfk5n*_up*MQ..*_ga*ODM0NzE2ODY5LjE3MzI2NTQzMDQ.*_ga_G3QGSSS43Q*MTczMjY1NDMwMy4xLjEuMTczMjY1NDM4MC4wLjAuM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riathinkoutsidethebox.ca/about/" TargetMode="External"/><Relationship Id="rId2" Type="http://schemas.openxmlformats.org/officeDocument/2006/relationships/hyperlink" Target="https://nacoscecourse.com/" TargetMode="External"/><Relationship Id="rId1" Type="http://schemas.openxmlformats.org/officeDocument/2006/relationships/slideLayout" Target="../slideLayouts/slideLayout2.xml"/><Relationship Id="rId4" Type="http://schemas.openxmlformats.org/officeDocument/2006/relationships/hyperlink" Target="mailto:maria.thinkoutsidethebox.ca@gmail.com"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aimga.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aimga.c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foundationofim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tpo.c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arms.zendesk.com/hc/en-us/articles/115004093363-How-do-I-apply-to-CaRMS-if-I-am-an-IM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diagramDrawing" Target="../diagrams/drawing2.xml"/><Relationship Id="rId1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diagramColors" Target="../diagrams/colors2.xml"/><Relationship Id="rId17"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diagramQuickStyle" Target="../diagrams/quickStyle2.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diagramLayout" Target="../diagrams/layout2.xml"/><Relationship Id="rId4" Type="http://schemas.openxmlformats.org/officeDocument/2006/relationships/image" Target="../media/image10.png"/><Relationship Id="rId9" Type="http://schemas.openxmlformats.org/officeDocument/2006/relationships/diagramData" Target="../diagrams/data2.xml"/><Relationship Id="rId1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hyperlink" Target="https://www.carms.ca/match/r-1-main-residency-match/r-1-match-timeline/"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romponline.com/learning-opportunities/how-to-become-a-learner/" TargetMode="External"/><Relationship Id="rId2" Type="http://schemas.openxmlformats.org/officeDocument/2006/relationships/hyperlink" Target="https://romponline.com/" TargetMode="External"/><Relationship Id="rId1" Type="http://schemas.openxmlformats.org/officeDocument/2006/relationships/slideLayout" Target="../slideLayouts/slideLayout2.xml"/><Relationship Id="rId5" Type="http://schemas.openxmlformats.org/officeDocument/2006/relationships/hyperlink" Target="https://familymedicine.queensu.ca/academics/program-sites/peterborough-kawartha" TargetMode="External"/><Relationship Id="rId4" Type="http://schemas.openxmlformats.org/officeDocument/2006/relationships/hyperlink" Target="https://www.peterboroughfht.com/physician-recruitment/med-student-progra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afmcstudentportal.ca/"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pegasusinstitute.ca/" TargetMode="External"/><Relationship Id="rId2" Type="http://schemas.openxmlformats.org/officeDocument/2006/relationships/hyperlink" Target="https://careerservices.pics.bc.ca/fcr-iehp/"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nrmp.org/calendar/main-residency-applicants/" TargetMode="External"/><Relationship Id="rId2" Type="http://schemas.openxmlformats.org/officeDocument/2006/relationships/hyperlink" Target="https://www.carms.ca/match/r-1-main-residency-match/faculty-ugme/r-1-first-iteration-ugme-timelines/" TargetMode="External"/><Relationship Id="rId1" Type="http://schemas.openxmlformats.org/officeDocument/2006/relationships/slideLayout" Target="../slideLayouts/slideLayout2.xml"/><Relationship Id="rId4" Type="http://schemas.openxmlformats.org/officeDocument/2006/relationships/hyperlink" Target="https://www.carms.ca/match/r-1-main-residency-match/faculty-ugme/r-1-second-iteration-ugme-timeline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imgbc.med.ubc.ca/timeline/" TargetMode="External"/><Relationship Id="rId2" Type="http://schemas.openxmlformats.org/officeDocument/2006/relationships/hyperlink" Target="http://imgbc.med.ubc.ca/resource/clinical-assessment/"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royalcollege.ca/rcsite/canmeds/framework/canmeds-role-medical-expert-e" TargetMode="External"/><Relationship Id="rId2" Type="http://schemas.openxmlformats.org/officeDocument/2006/relationships/hyperlink" Target="https://www.mcgill.ca/medicinecpd/files/medicinecpd/canmed-roles-brief-overview.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carms.zendesk.com/hc/en-us/articles/4413839459981" TargetMode="External"/><Relationship Id="rId2" Type="http://schemas.openxmlformats.org/officeDocument/2006/relationships/hyperlink" Target="https://fmproc.com/" TargetMode="External"/><Relationship Id="rId1" Type="http://schemas.openxmlformats.org/officeDocument/2006/relationships/slideLayout" Target="../slideLayouts/slideLayout2.xml"/><Relationship Id="rId4" Type="http://schemas.openxmlformats.org/officeDocument/2006/relationships/hyperlink" Target="mailto:admin@fmproc.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carms.ca/the-match/application-to-the-us-era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statnews.com/2024/04/29/research-arms-race-medical-students-residency-applications/"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usmle.org/step-1/"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34395"/>
            <a:ext cx="9144000" cy="2387600"/>
          </a:xfrm>
        </p:spPr>
        <p:txBody>
          <a:bodyPr/>
          <a:lstStyle/>
          <a:p>
            <a:r>
              <a:rPr lang="en-CA" dirty="0"/>
              <a:t>Society of Canadians Studying Medicine Abroad</a:t>
            </a:r>
          </a:p>
        </p:txBody>
      </p:sp>
      <p:sp>
        <p:nvSpPr>
          <p:cNvPr id="3" name="Subtitle 2"/>
          <p:cNvSpPr>
            <a:spLocks noGrp="1"/>
          </p:cNvSpPr>
          <p:nvPr>
            <p:ph type="subTitle" idx="1"/>
          </p:nvPr>
        </p:nvSpPr>
        <p:spPr>
          <a:xfrm>
            <a:off x="1524000" y="3629334"/>
            <a:ext cx="9144000" cy="1655762"/>
          </a:xfrm>
        </p:spPr>
        <p:txBody>
          <a:bodyPr>
            <a:normAutofit fontScale="77500" lnSpcReduction="20000"/>
          </a:bodyPr>
          <a:lstStyle/>
          <a:p>
            <a:pPr algn="l"/>
            <a:r>
              <a:rPr lang="en-CA" dirty="0"/>
              <a:t>Email:  </a:t>
            </a:r>
            <a:r>
              <a:rPr lang="en-CA" dirty="0">
                <a:hlinkClick r:id="rId2"/>
              </a:rPr>
              <a:t>socasma@outlook.com</a:t>
            </a:r>
            <a:endParaRPr lang="en-CA" dirty="0"/>
          </a:p>
          <a:p>
            <a:pPr algn="l"/>
            <a:r>
              <a:rPr lang="en-CA" dirty="0"/>
              <a:t>Mail:     22879-29B Avenue, Langley, BC V2Z 3B1</a:t>
            </a:r>
          </a:p>
          <a:p>
            <a:pPr algn="l"/>
            <a:r>
              <a:rPr lang="en-CA" dirty="0"/>
              <a:t>Website:  socasma.com</a:t>
            </a:r>
          </a:p>
          <a:p>
            <a:pPr algn="l"/>
            <a:r>
              <a:rPr lang="en-CA" dirty="0"/>
              <a:t>Facebook:  Society of Canadians Studying Medicine Abroad</a:t>
            </a:r>
          </a:p>
          <a:p>
            <a:pPr algn="l"/>
            <a:r>
              <a:rPr lang="en-CA" dirty="0"/>
              <a:t>Facebook:  CSA only https://www.facebook.com/groups/cdnssma</a:t>
            </a:r>
          </a:p>
        </p:txBody>
      </p:sp>
    </p:spTree>
    <p:extLst>
      <p:ext uri="{BB962C8B-B14F-4D97-AF65-F5344CB8AC3E}">
        <p14:creationId xmlns:p14="http://schemas.microsoft.com/office/powerpoint/2010/main" val="147809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Limitations:  Subspecialty Training</a:t>
            </a:r>
          </a:p>
        </p:txBody>
      </p:sp>
      <p:sp>
        <p:nvSpPr>
          <p:cNvPr id="3" name="Content Placeholder 2"/>
          <p:cNvSpPr>
            <a:spLocks noGrp="1"/>
          </p:cNvSpPr>
          <p:nvPr>
            <p:ph idx="1"/>
          </p:nvPr>
        </p:nvSpPr>
        <p:spPr/>
        <p:txBody>
          <a:bodyPr/>
          <a:lstStyle/>
          <a:p>
            <a:r>
              <a:rPr lang="en-CA" dirty="0"/>
              <a:t>Return of Service Contracts generally provide that ROS obligations begin after residency is completed and certification is obtained.</a:t>
            </a:r>
          </a:p>
          <a:p>
            <a:r>
              <a:rPr lang="en-CA" dirty="0"/>
              <a:t>Interferes with ability to qualify for and take fellowship training.</a:t>
            </a:r>
          </a:p>
          <a:p>
            <a:r>
              <a:rPr lang="en-CA" dirty="0"/>
              <a:t>Some provinces defer this requirement at their discretion.</a:t>
            </a:r>
          </a:p>
          <a:p>
            <a:r>
              <a:rPr lang="en-CA" dirty="0"/>
              <a:t>BC practice was not to defer but as of 2024 Match, can apply to defer.</a:t>
            </a:r>
          </a:p>
          <a:p>
            <a:endParaRPr lang="en-CA" dirty="0"/>
          </a:p>
          <a:p>
            <a:r>
              <a:rPr lang="en-CA" dirty="0"/>
              <a:t>Some provinces restrict sub-specialization for positions in IMG Stream.  See program descriptions at carms.ca</a:t>
            </a:r>
          </a:p>
        </p:txBody>
      </p:sp>
    </p:spTree>
    <p:extLst>
      <p:ext uri="{BB962C8B-B14F-4D97-AF65-F5344CB8AC3E}">
        <p14:creationId xmlns:p14="http://schemas.microsoft.com/office/powerpoint/2010/main" val="2219152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65125"/>
            <a:ext cx="10515600" cy="1325563"/>
          </a:xfrm>
        </p:spPr>
        <p:txBody>
          <a:bodyPr/>
          <a:lstStyle/>
          <a:p>
            <a:r>
              <a:rPr lang="en-CA" b="1" dirty="0"/>
              <a:t>Availability of Visas</a:t>
            </a:r>
          </a:p>
        </p:txBody>
      </p:sp>
      <p:sp>
        <p:nvSpPr>
          <p:cNvPr id="3" name="Content Placeholder 2"/>
          <p:cNvSpPr>
            <a:spLocks noGrp="1"/>
          </p:cNvSpPr>
          <p:nvPr>
            <p:ph idx="1"/>
          </p:nvPr>
        </p:nvSpPr>
        <p:spPr/>
        <p:txBody>
          <a:bodyPr/>
          <a:lstStyle/>
          <a:p>
            <a:pPr lvl="1"/>
            <a:r>
              <a:rPr lang="en-CA" dirty="0"/>
              <a:t>H1B—very few American programs sponsor H1B visas.</a:t>
            </a:r>
          </a:p>
          <a:p>
            <a:pPr lvl="2"/>
            <a:r>
              <a:rPr lang="en-CA" dirty="0"/>
              <a:t>Few available</a:t>
            </a:r>
          </a:p>
          <a:p>
            <a:pPr lvl="2"/>
            <a:r>
              <a:rPr lang="en-CA" dirty="0"/>
              <a:t>Must have USMLE Step 3 which is normally taken after first year of residency</a:t>
            </a:r>
          </a:p>
          <a:p>
            <a:pPr lvl="2"/>
            <a:r>
              <a:rPr lang="en-CA" dirty="0"/>
              <a:t>Almost impossible to accomplish and compete in year of graduation if graduate in April or May.  Doable if graduate in January.</a:t>
            </a:r>
          </a:p>
          <a:p>
            <a:pPr marL="914400" lvl="2" indent="0">
              <a:buNone/>
            </a:pPr>
            <a:endParaRPr lang="en-CA" dirty="0"/>
          </a:p>
          <a:p>
            <a:pPr lvl="1"/>
            <a:r>
              <a:rPr lang="en-CA" dirty="0"/>
              <a:t>J1—approximately 2000 Canadians currently training under J1 visa in US.</a:t>
            </a:r>
          </a:p>
        </p:txBody>
      </p:sp>
    </p:spTree>
    <p:extLst>
      <p:ext uri="{BB962C8B-B14F-4D97-AF65-F5344CB8AC3E}">
        <p14:creationId xmlns:p14="http://schemas.microsoft.com/office/powerpoint/2010/main" val="26422426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4 American Requirements for a J-1</a:t>
            </a:r>
          </a:p>
        </p:txBody>
      </p:sp>
      <p:sp>
        <p:nvSpPr>
          <p:cNvPr id="3" name="Content Placeholder 2"/>
          <p:cNvSpPr>
            <a:spLocks noGrp="1"/>
          </p:cNvSpPr>
          <p:nvPr>
            <p:ph idx="1"/>
          </p:nvPr>
        </p:nvSpPr>
        <p:spPr/>
        <p:txBody>
          <a:bodyPr>
            <a:normAutofit/>
          </a:bodyPr>
          <a:lstStyle/>
          <a:p>
            <a:r>
              <a:rPr lang="en-CA" dirty="0"/>
              <a:t>Must be matched to an American residency program.</a:t>
            </a:r>
          </a:p>
          <a:p>
            <a:r>
              <a:rPr lang="en-CA" dirty="0"/>
              <a:t>Must be certified by the ECFMG (FAIMER medical degree).</a:t>
            </a:r>
          </a:p>
          <a:p>
            <a:pPr marL="457200" lvl="1" indent="0">
              <a:buNone/>
            </a:pPr>
            <a:r>
              <a:rPr lang="en-CA" dirty="0"/>
              <a:t> </a:t>
            </a:r>
          </a:p>
          <a:p>
            <a:r>
              <a:rPr lang="en-CA" dirty="0"/>
              <a:t>Must obtain Statement of Need (SON)from the home country.</a:t>
            </a:r>
          </a:p>
          <a:p>
            <a:r>
              <a:rPr lang="en-CA" dirty="0"/>
              <a:t>Must provide Letter of intention from applicant saying intends to return to home country for 2 years after completes American training.</a:t>
            </a:r>
          </a:p>
          <a:p>
            <a:pPr marL="457200" lvl="1" indent="0">
              <a:buNone/>
            </a:pPr>
            <a:endParaRPr lang="en-CA" dirty="0"/>
          </a:p>
        </p:txBody>
      </p:sp>
    </p:spTree>
    <p:extLst>
      <p:ext uri="{BB962C8B-B14F-4D97-AF65-F5344CB8AC3E}">
        <p14:creationId xmlns:p14="http://schemas.microsoft.com/office/powerpoint/2010/main" val="4224558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Health Canada Policy re limiting no. of SONs</a:t>
            </a:r>
          </a:p>
        </p:txBody>
      </p:sp>
      <p:sp>
        <p:nvSpPr>
          <p:cNvPr id="3" name="Content Placeholder 2"/>
          <p:cNvSpPr>
            <a:spLocks noGrp="1"/>
          </p:cNvSpPr>
          <p:nvPr>
            <p:ph idx="1"/>
          </p:nvPr>
        </p:nvSpPr>
        <p:spPr/>
        <p:txBody>
          <a:bodyPr>
            <a:normAutofit/>
          </a:bodyPr>
          <a:lstStyle/>
          <a:p>
            <a:r>
              <a:rPr lang="en-CA" dirty="0"/>
              <a:t>The number of SONs were previously restricted.</a:t>
            </a:r>
          </a:p>
          <a:p>
            <a:r>
              <a:rPr lang="en-CA" dirty="0"/>
              <a:t>This is no longer the cases.</a:t>
            </a:r>
          </a:p>
          <a:p>
            <a:r>
              <a:rPr lang="en-CA" dirty="0"/>
              <a:t>NO MORE LIMITS on number of SONs issued.</a:t>
            </a:r>
          </a:p>
          <a:p>
            <a:r>
              <a:rPr lang="en-CA" dirty="0"/>
              <a:t>NO MORE LIMITS on sub-specialization so long as recognized by RCPSC</a:t>
            </a:r>
          </a:p>
        </p:txBody>
      </p:sp>
    </p:spTree>
    <p:extLst>
      <p:ext uri="{BB962C8B-B14F-4D97-AF65-F5344CB8AC3E}">
        <p14:creationId xmlns:p14="http://schemas.microsoft.com/office/powerpoint/2010/main" val="10406926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Information Relevant to American Law</a:t>
            </a:r>
          </a:p>
        </p:txBody>
      </p:sp>
      <p:sp>
        <p:nvSpPr>
          <p:cNvPr id="3" name="Content Placeholder 2"/>
          <p:cNvSpPr>
            <a:spLocks noGrp="1"/>
          </p:cNvSpPr>
          <p:nvPr>
            <p:ph idx="1"/>
          </p:nvPr>
        </p:nvSpPr>
        <p:spPr/>
        <p:txBody>
          <a:bodyPr/>
          <a:lstStyle/>
          <a:p>
            <a:pPr lvl="1"/>
            <a:r>
              <a:rPr lang="en-CA" dirty="0"/>
              <a:t>Subject to entering into a waiver program, one has to leave the country once program finishes and J1 visa expires.</a:t>
            </a:r>
          </a:p>
          <a:p>
            <a:pPr lvl="1"/>
            <a:r>
              <a:rPr lang="en-CA" dirty="0"/>
              <a:t>Can get another J1 if get into a subspecialty program.</a:t>
            </a:r>
          </a:p>
          <a:p>
            <a:pPr lvl="1"/>
            <a:r>
              <a:rPr lang="en-CA" dirty="0"/>
              <a:t>Can get a waiver if any American program wants to keep you and/or you fit into one of the waiver programs—usually working in an underserviced area.</a:t>
            </a:r>
          </a:p>
          <a:p>
            <a:pPr lvl="1"/>
            <a:r>
              <a:rPr lang="en-CA" dirty="0"/>
              <a:t>Canada cannot force you to come home just because you said you intended to return.</a:t>
            </a:r>
          </a:p>
          <a:p>
            <a:pPr lvl="1"/>
            <a:r>
              <a:rPr lang="en-CA" dirty="0"/>
              <a:t>Health Canada and Health Match BC advise that there are no solid statistics, but that they estimate that between 5 and 20% of Canadians who trained in the US return to Canada after completing their training.</a:t>
            </a:r>
          </a:p>
          <a:p>
            <a:endParaRPr lang="en-CA" dirty="0"/>
          </a:p>
        </p:txBody>
      </p:sp>
    </p:spTree>
    <p:extLst>
      <p:ext uri="{BB962C8B-B14F-4D97-AF65-F5344CB8AC3E}">
        <p14:creationId xmlns:p14="http://schemas.microsoft.com/office/powerpoint/2010/main" val="173892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J1 Waivers</a:t>
            </a:r>
          </a:p>
        </p:txBody>
      </p:sp>
      <p:sp>
        <p:nvSpPr>
          <p:cNvPr id="3" name="Content Placeholder 2"/>
          <p:cNvSpPr>
            <a:spLocks noGrp="1"/>
          </p:cNvSpPr>
          <p:nvPr>
            <p:ph idx="1"/>
          </p:nvPr>
        </p:nvSpPr>
        <p:spPr/>
        <p:txBody>
          <a:bodyPr>
            <a:normAutofit/>
          </a:bodyPr>
          <a:lstStyle/>
          <a:p>
            <a:pPr marL="0" indent="0">
              <a:buNone/>
            </a:pPr>
            <a:r>
              <a:rPr lang="en-CA" dirty="0"/>
              <a:t> Waivers are generally tied to return of service in the US.</a:t>
            </a:r>
          </a:p>
          <a:p>
            <a:pPr marL="0" indent="0">
              <a:buNone/>
            </a:pPr>
            <a:r>
              <a:rPr lang="en-CA" dirty="0"/>
              <a:t>There are several waiver programs, the most common of which is the Conrad-30.  See this American lawyer’s website to get some idea of what is available:  </a:t>
            </a:r>
            <a:r>
              <a:rPr lang="en-CA" dirty="0">
                <a:hlinkClick r:id="rId2"/>
              </a:rPr>
              <a:t>http://shusterman.com/jwaiversfordoctors.html</a:t>
            </a:r>
            <a:endParaRPr lang="en-CA" dirty="0"/>
          </a:p>
          <a:p>
            <a:r>
              <a:rPr lang="en-CA" dirty="0"/>
              <a:t>Help with the waiver program can be obtained through the program or place where you are training or by contacting an American immigration lawyer.  A number of lawyers specialize in the medical field.  </a:t>
            </a:r>
          </a:p>
        </p:txBody>
      </p:sp>
    </p:spTree>
    <p:extLst>
      <p:ext uri="{BB962C8B-B14F-4D97-AF65-F5344CB8AC3E}">
        <p14:creationId xmlns:p14="http://schemas.microsoft.com/office/powerpoint/2010/main" val="35009698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64B4-8271-458F-B689-F5C68119E211}"/>
              </a:ext>
            </a:extLst>
          </p:cNvPr>
          <p:cNvSpPr>
            <a:spLocks noGrp="1"/>
          </p:cNvSpPr>
          <p:nvPr>
            <p:ph type="title"/>
          </p:nvPr>
        </p:nvSpPr>
        <p:spPr/>
        <p:txBody>
          <a:bodyPr/>
          <a:lstStyle/>
          <a:p>
            <a:r>
              <a:rPr lang="en-CA" dirty="0"/>
              <a:t>J1 vs H1B Visa</a:t>
            </a:r>
          </a:p>
        </p:txBody>
      </p:sp>
      <p:sp>
        <p:nvSpPr>
          <p:cNvPr id="3" name="Content Placeholder 2">
            <a:extLst>
              <a:ext uri="{FF2B5EF4-FFF2-40B4-BE49-F238E27FC236}">
                <a16:creationId xmlns:a16="http://schemas.microsoft.com/office/drawing/2014/main" id="{BBFEC2CE-262C-4550-842D-AF8F1B81B152}"/>
              </a:ext>
            </a:extLst>
          </p:cNvPr>
          <p:cNvSpPr>
            <a:spLocks noGrp="1"/>
          </p:cNvSpPr>
          <p:nvPr>
            <p:ph idx="1"/>
          </p:nvPr>
        </p:nvSpPr>
        <p:spPr/>
        <p:txBody>
          <a:bodyPr>
            <a:normAutofit/>
          </a:bodyPr>
          <a:lstStyle/>
          <a:p>
            <a:pPr algn="l"/>
            <a:r>
              <a:rPr lang="en-CA" sz="1800" b="0" i="0" u="none" strike="noStrike" baseline="0" dirty="0">
                <a:latin typeface="Calibri" panose="020F0502020204030204" pitchFamily="34" charset="0"/>
              </a:rPr>
              <a:t>More hospitals willing to sponsor J1 than H1B (H1B requires ~$10K and immigration attorney; hospital’s expense)</a:t>
            </a:r>
          </a:p>
          <a:p>
            <a:pPr algn="l"/>
            <a:r>
              <a:rPr lang="en-CA" sz="1800" b="0" i="0" u="none" strike="noStrike" baseline="0" dirty="0">
                <a:latin typeface="Calibri" panose="020F0502020204030204" pitchFamily="34" charset="0"/>
              </a:rPr>
              <a:t>More fellowship opportunities with J1</a:t>
            </a:r>
          </a:p>
          <a:p>
            <a:pPr algn="l"/>
            <a:r>
              <a:rPr lang="en-CA" sz="1800" dirty="0">
                <a:latin typeface="Calibri" panose="020F0502020204030204" pitchFamily="34" charset="0"/>
              </a:rPr>
              <a:t>For fellowships some programs also sponsor an O visa</a:t>
            </a:r>
            <a:endParaRPr lang="en-CA" sz="1800" b="0" i="0" u="none" strike="noStrike" baseline="0" dirty="0">
              <a:latin typeface="Calibri" panose="020F0502020204030204" pitchFamily="34" charset="0"/>
            </a:endParaRPr>
          </a:p>
          <a:p>
            <a:pPr algn="l"/>
            <a:r>
              <a:rPr lang="en-CA" sz="1800" b="0" i="0" u="none" strike="noStrike" baseline="0" dirty="0">
                <a:latin typeface="Calibri" panose="020F0502020204030204" pitchFamily="34" charset="0"/>
              </a:rPr>
              <a:t>Must leave US for 2 years OR obtain J1 waiver if you want to stay on in the US after training</a:t>
            </a:r>
          </a:p>
          <a:p>
            <a:pPr marL="0" indent="0" algn="l">
              <a:buNone/>
            </a:pPr>
            <a:r>
              <a:rPr lang="en-CA" sz="1800" b="0" i="0" u="none" strike="noStrike" baseline="0" dirty="0">
                <a:latin typeface="ArialMT"/>
              </a:rPr>
              <a:t>	• </a:t>
            </a:r>
            <a:r>
              <a:rPr lang="en-CA" sz="1800" b="0" i="0" u="none" strike="noStrike" baseline="0" dirty="0">
                <a:latin typeface="Calibri" panose="020F0502020204030204" pitchFamily="34" charset="0"/>
              </a:rPr>
              <a:t>Waiver requires work in an underserved area x 3 years, 160 hrs/month</a:t>
            </a:r>
          </a:p>
          <a:p>
            <a:pPr marL="0" indent="0" algn="l">
              <a:buNone/>
            </a:pPr>
            <a:r>
              <a:rPr lang="en-CA" sz="1800" b="0" i="0" u="none" strike="noStrike" baseline="0" dirty="0">
                <a:latin typeface="ArialMT"/>
              </a:rPr>
              <a:t>	• </a:t>
            </a:r>
            <a:r>
              <a:rPr lang="en-CA" sz="1800" b="0" i="0" u="none" strike="noStrike" baseline="0" dirty="0">
                <a:latin typeface="Calibri" panose="020F0502020204030204" pitchFamily="34" charset="0"/>
              </a:rPr>
              <a:t>Designed for Primary care</a:t>
            </a:r>
          </a:p>
          <a:p>
            <a:pPr marL="0" indent="0" algn="l">
              <a:buNone/>
            </a:pPr>
            <a:r>
              <a:rPr lang="en-CA" sz="1800" b="0" i="0" u="none" strike="noStrike" baseline="0" dirty="0">
                <a:latin typeface="ArialMT"/>
              </a:rPr>
              <a:t>	• </a:t>
            </a:r>
            <a:r>
              <a:rPr lang="en-CA" sz="1800" b="0" i="0" u="none" strike="noStrike" baseline="0" dirty="0">
                <a:latin typeface="Calibri" panose="020F0502020204030204" pitchFamily="34" charset="0"/>
              </a:rPr>
              <a:t>Limited opportunities, especially for specialists</a:t>
            </a:r>
          </a:p>
          <a:p>
            <a:pPr marL="0" indent="0" algn="l">
              <a:buNone/>
            </a:pPr>
            <a:r>
              <a:rPr lang="en-CA" sz="1800" b="0" i="0" u="none" strike="noStrike" baseline="0" dirty="0">
                <a:latin typeface="ArialMT"/>
              </a:rPr>
              <a:t>	• </a:t>
            </a:r>
            <a:r>
              <a:rPr lang="en-CA" sz="1800" b="0" i="0" u="none" strike="noStrike" baseline="0" dirty="0">
                <a:latin typeface="Calibri" panose="020F0502020204030204" pitchFamily="34" charset="0"/>
              </a:rPr>
              <a:t>Upon completion, apply for Green Card</a:t>
            </a:r>
            <a:endParaRPr lang="en-CA" dirty="0"/>
          </a:p>
        </p:txBody>
      </p:sp>
    </p:spTree>
    <p:extLst>
      <p:ext uri="{BB962C8B-B14F-4D97-AF65-F5344CB8AC3E}">
        <p14:creationId xmlns:p14="http://schemas.microsoft.com/office/powerpoint/2010/main" val="3969764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Contact for information about J-1 visa</a:t>
            </a:r>
          </a:p>
        </p:txBody>
      </p:sp>
      <p:sp>
        <p:nvSpPr>
          <p:cNvPr id="3" name="Content Placeholder 2"/>
          <p:cNvSpPr>
            <a:spLocks noGrp="1"/>
          </p:cNvSpPr>
          <p:nvPr>
            <p:ph idx="1"/>
          </p:nvPr>
        </p:nvSpPr>
        <p:spPr/>
        <p:txBody>
          <a:bodyPr>
            <a:normAutofit fontScale="92500" lnSpcReduction="10000"/>
          </a:bodyPr>
          <a:lstStyle/>
          <a:p>
            <a:pPr marL="0" indent="0">
              <a:buNone/>
            </a:pPr>
            <a:r>
              <a:rPr lang="en-CA" dirty="0"/>
              <a:t>ECFMG / </a:t>
            </a:r>
            <a:r>
              <a:rPr lang="en-CA" i="1" dirty="0"/>
              <a:t>Exchange Visitor Sponsorship Program</a:t>
            </a:r>
            <a:br>
              <a:rPr lang="en-CA" i="1" dirty="0"/>
            </a:br>
            <a:r>
              <a:rPr lang="en-CA" dirty="0"/>
              <a:t>3624 Market Street</a:t>
            </a:r>
            <a:br>
              <a:rPr lang="en-CA" dirty="0"/>
            </a:br>
            <a:r>
              <a:rPr lang="en-CA" dirty="0"/>
              <a:t>Philadelphia, PA 19104 USA</a:t>
            </a:r>
            <a:br>
              <a:rPr lang="en-CA" dirty="0"/>
            </a:br>
            <a:r>
              <a:rPr lang="en-CA" dirty="0"/>
              <a:t>TEL: (215) 823-2121</a:t>
            </a:r>
            <a:br>
              <a:rPr lang="en-CA" dirty="0"/>
            </a:br>
            <a:r>
              <a:rPr lang="en-CA" dirty="0"/>
              <a:t>FAX: (215) 386-9766</a:t>
            </a:r>
          </a:p>
          <a:p>
            <a:pPr marL="0" indent="0">
              <a:buNone/>
            </a:pPr>
            <a:endParaRPr lang="en-CA" dirty="0"/>
          </a:p>
          <a:p>
            <a:pPr marL="0" indent="0">
              <a:buNone/>
            </a:pPr>
            <a:r>
              <a:rPr lang="en-CA" dirty="0"/>
              <a:t>RCPSC requirements liaison for those training in the US—Atefeh Mansouri</a:t>
            </a:r>
            <a:r>
              <a:rPr lang="en-CA" sz="1800" dirty="0">
                <a:effectLst/>
                <a:latin typeface="Aptos" panose="020B0004020202020204" pitchFamily="34" charset="0"/>
                <a:ea typeface="Aptos" panose="020B0004020202020204" pitchFamily="34" charset="0"/>
                <a:cs typeface="Aptos" panose="020B0004020202020204" pitchFamily="34" charset="0"/>
              </a:rPr>
              <a:t> – </a:t>
            </a:r>
            <a:r>
              <a:rPr lang="en-CA"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usacredentials@royalcollege.ca</a:t>
            </a:r>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dirty="0"/>
          </a:p>
          <a:p>
            <a:pPr marL="0" indent="0">
              <a:buNone/>
            </a:pPr>
            <a:endParaRPr lang="en-CA" dirty="0"/>
          </a:p>
          <a:p>
            <a:pPr marL="0" indent="0">
              <a:buNone/>
            </a:pPr>
            <a:r>
              <a:rPr lang="en-CA" dirty="0"/>
              <a:t>Health Canada re Statements of Needs:</a:t>
            </a:r>
            <a:endParaRPr lang="en-US" dirty="0"/>
          </a:p>
          <a:p>
            <a:pPr marL="457200" lvl="1" indent="0">
              <a:buNone/>
            </a:pPr>
            <a:r>
              <a:rPr lang="en-US" dirty="0"/>
              <a:t> </a:t>
            </a:r>
            <a:r>
              <a:rPr lang="en-CA" dirty="0">
                <a:hlinkClick r:id="rId3"/>
              </a:rPr>
              <a:t>hc.j1visa.sc@canada.ca</a:t>
            </a:r>
            <a:r>
              <a:rPr lang="en-CA" dirty="0"/>
              <a:t>.</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119033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American Residency Training</a:t>
            </a:r>
          </a:p>
        </p:txBody>
      </p:sp>
      <p:sp>
        <p:nvSpPr>
          <p:cNvPr id="3" name="Content Placeholder 2"/>
          <p:cNvSpPr>
            <a:spLocks noGrp="1"/>
          </p:cNvSpPr>
          <p:nvPr>
            <p:ph idx="1"/>
          </p:nvPr>
        </p:nvSpPr>
        <p:spPr/>
        <p:txBody>
          <a:bodyPr>
            <a:normAutofit fontScale="85000" lnSpcReduction="10000"/>
          </a:bodyPr>
          <a:lstStyle/>
          <a:p>
            <a:r>
              <a:rPr lang="en-CA" dirty="0"/>
              <a:t>ECFMG is the American agency that administers foreign access to American residency:   </a:t>
            </a:r>
            <a:r>
              <a:rPr lang="en-CA" dirty="0">
                <a:hlinkClick r:id="rId2"/>
              </a:rPr>
              <a:t>https://ecfmg.org/evsp/initial-accredited.pdf</a:t>
            </a:r>
            <a:r>
              <a:rPr lang="en-CA" dirty="0"/>
              <a:t> </a:t>
            </a:r>
          </a:p>
          <a:p>
            <a:pPr marL="457200" lvl="1" indent="0">
              <a:buNone/>
            </a:pPr>
            <a:r>
              <a:rPr lang="en-CA" dirty="0">
                <a:hlinkClick r:id="rId3"/>
              </a:rPr>
              <a:t>https://ecfmg.org/evsp/applying-checklists.html</a:t>
            </a:r>
            <a:r>
              <a:rPr lang="en-CA" dirty="0"/>
              <a:t> </a:t>
            </a:r>
          </a:p>
          <a:p>
            <a:pPr marL="0" indent="0">
              <a:buNone/>
            </a:pPr>
            <a:endParaRPr lang="en-CA" dirty="0"/>
          </a:p>
          <a:p>
            <a:r>
              <a:rPr lang="en-CA" dirty="0"/>
              <a:t>Statements of Need issued by Health Canada:  </a:t>
            </a:r>
            <a:r>
              <a:rPr lang="en-CA" dirty="0">
                <a:hlinkClick r:id="rId4"/>
              </a:rPr>
              <a:t>https://www.canada.ca/en/health-canada/services/health-care-system/health-human-resources/statements-need-postgraduate-medical-training-united-states.html</a:t>
            </a:r>
            <a:endParaRPr lang="en-CA" dirty="0"/>
          </a:p>
          <a:p>
            <a:endParaRPr lang="en-CA" dirty="0"/>
          </a:p>
          <a:p>
            <a:r>
              <a:rPr lang="en-CA" dirty="0"/>
              <a:t>Instructions for completion of application for Statement of Need:  </a:t>
            </a:r>
            <a:r>
              <a:rPr lang="en-CA" dirty="0">
                <a:hlinkClick r:id="rId5"/>
              </a:rPr>
              <a:t>https://www.canada.ca/en/health-canada/services/health-care-system/health-human-resources/statements-need-postgraduate-medical-training-united-states/instructions-for-completing-statement-of-need-application.html</a:t>
            </a:r>
            <a:endParaRPr lang="en-CA" dirty="0"/>
          </a:p>
          <a:p>
            <a:endParaRPr lang="en-CA" dirty="0"/>
          </a:p>
        </p:txBody>
      </p:sp>
    </p:spTree>
    <p:extLst>
      <p:ext uri="{BB962C8B-B14F-4D97-AF65-F5344CB8AC3E}">
        <p14:creationId xmlns:p14="http://schemas.microsoft.com/office/powerpoint/2010/main" val="3774645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3C68-7154-41F5-A637-165A8D68072C}"/>
              </a:ext>
            </a:extLst>
          </p:cNvPr>
          <p:cNvSpPr>
            <a:spLocks noGrp="1"/>
          </p:cNvSpPr>
          <p:nvPr>
            <p:ph type="title"/>
          </p:nvPr>
        </p:nvSpPr>
        <p:spPr/>
        <p:txBody>
          <a:bodyPr/>
          <a:lstStyle/>
          <a:p>
            <a:r>
              <a:rPr lang="en-CA" dirty="0"/>
              <a:t>Organizing CSAs</a:t>
            </a:r>
          </a:p>
        </p:txBody>
      </p:sp>
      <p:sp>
        <p:nvSpPr>
          <p:cNvPr id="3" name="Content Placeholder 2">
            <a:extLst>
              <a:ext uri="{FF2B5EF4-FFF2-40B4-BE49-F238E27FC236}">
                <a16:creationId xmlns:a16="http://schemas.microsoft.com/office/drawing/2014/main" id="{A4312012-C2C0-4A36-A7C2-C9352DE453E4}"/>
              </a:ext>
            </a:extLst>
          </p:cNvPr>
          <p:cNvSpPr>
            <a:spLocks noGrp="1"/>
          </p:cNvSpPr>
          <p:nvPr>
            <p:ph idx="1"/>
          </p:nvPr>
        </p:nvSpPr>
        <p:spPr/>
        <p:txBody>
          <a:bodyPr/>
          <a:lstStyle/>
          <a:p>
            <a:r>
              <a:rPr lang="en-CA" dirty="0"/>
              <a:t>See how we might to do what Canadian Medical School students have done:   </a:t>
            </a:r>
            <a:r>
              <a:rPr lang="en-CA" u="sng" dirty="0">
                <a:hlinkClick r:id="rId2"/>
              </a:rPr>
              <a:t>https://www.cfms.org/</a:t>
            </a:r>
            <a:endParaRPr lang="en-CA" u="sng" dirty="0"/>
          </a:p>
          <a:p>
            <a:pPr marL="0" indent="0">
              <a:buNone/>
            </a:pPr>
            <a:endParaRPr lang="en-CA" u="sng" dirty="0"/>
          </a:p>
          <a:p>
            <a:r>
              <a:rPr lang="en-CA" u="sng" dirty="0"/>
              <a:t>CSAs Only private Facebook Page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https://www.facebook.com/groups/cdnssma/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u="sng" dirty="0"/>
          </a:p>
          <a:p>
            <a:r>
              <a:rPr lang="en-CA" u="sng" dirty="0"/>
              <a:t>Become a Student Representative</a:t>
            </a:r>
            <a:endParaRPr lang="en-CA" dirty="0"/>
          </a:p>
        </p:txBody>
      </p:sp>
    </p:spTree>
    <p:extLst>
      <p:ext uri="{BB962C8B-B14F-4D97-AF65-F5344CB8AC3E}">
        <p14:creationId xmlns:p14="http://schemas.microsoft.com/office/powerpoint/2010/main" val="22838309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CSA Applicant numbers</a:t>
            </a:r>
          </a:p>
        </p:txBody>
      </p:sp>
      <p:sp>
        <p:nvSpPr>
          <p:cNvPr id="3" name="Content Placeholder 2"/>
          <p:cNvSpPr>
            <a:spLocks noGrp="1"/>
          </p:cNvSpPr>
          <p:nvPr>
            <p:ph idx="1"/>
          </p:nvPr>
        </p:nvSpPr>
        <p:spPr/>
        <p:txBody>
          <a:bodyPr>
            <a:normAutofit fontScale="85000" lnSpcReduction="20000"/>
          </a:bodyPr>
          <a:lstStyle/>
          <a:p>
            <a:pPr marL="0" indent="0">
              <a:buNone/>
            </a:pPr>
            <a:r>
              <a:rPr lang="en-CA" dirty="0"/>
              <a:t>Since 2015, CaRMS stopped publishing data which distinguishes CSA vs immigrant physician applicants.  Our best indicator of how CSAs do is looking at the IMGs matched in year of graduation.  </a:t>
            </a:r>
          </a:p>
          <a:p>
            <a:pPr marL="0" indent="0">
              <a:buNone/>
            </a:pPr>
            <a:endParaRPr lang="en-CA" dirty="0"/>
          </a:p>
          <a:p>
            <a:pPr marL="0" indent="0">
              <a:buNone/>
            </a:pPr>
            <a:r>
              <a:rPr lang="en-CA" dirty="0"/>
              <a:t>See slide 66 above for numbers and success rate of those applying in year of graduation.</a:t>
            </a:r>
          </a:p>
          <a:p>
            <a:pPr marL="0" indent="0">
              <a:buNone/>
            </a:pPr>
            <a:endParaRPr lang="en-CA" dirty="0"/>
          </a:p>
          <a:p>
            <a:pPr marL="0" indent="0">
              <a:buNone/>
            </a:pPr>
            <a:r>
              <a:rPr lang="en-CA" dirty="0"/>
              <a:t>The number of CSAs who  apply to CaRMS has dropped over the last 10 years.</a:t>
            </a:r>
          </a:p>
          <a:p>
            <a:pPr marL="0" indent="0">
              <a:buNone/>
            </a:pPr>
            <a:r>
              <a:rPr lang="en-CA" dirty="0"/>
              <a:t>The number of immigrant physicians who apply to CaRMS has also dropped.</a:t>
            </a:r>
          </a:p>
          <a:p>
            <a:pPr marL="0" indent="0">
              <a:buNone/>
            </a:pPr>
            <a:endParaRPr lang="en-CA" dirty="0"/>
          </a:p>
          <a:p>
            <a:pPr marL="0" indent="0">
              <a:buNone/>
            </a:pPr>
            <a:r>
              <a:rPr lang="en-CA" dirty="0"/>
              <a:t>Recent study setting out data of success of IMGs in Canada: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Using Disaggregated Data to Address the Systematic Discrimination Experienced by International Medical Graduates (IMG) | MOSAIC (mosaicbc.org)</a:t>
            </a:r>
            <a:endPar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CA" dirty="0"/>
          </a:p>
        </p:txBody>
      </p:sp>
    </p:spTree>
    <p:extLst>
      <p:ext uri="{BB962C8B-B14F-4D97-AF65-F5344CB8AC3E}">
        <p14:creationId xmlns:p14="http://schemas.microsoft.com/office/powerpoint/2010/main" val="77363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CDE4-1A40-42F3-B800-5D3890EDD317}"/>
              </a:ext>
            </a:extLst>
          </p:cNvPr>
          <p:cNvSpPr>
            <a:spLocks noGrp="1"/>
          </p:cNvSpPr>
          <p:nvPr>
            <p:ph type="title"/>
          </p:nvPr>
        </p:nvSpPr>
        <p:spPr/>
        <p:txBody>
          <a:bodyPr/>
          <a:lstStyle/>
          <a:p>
            <a:r>
              <a:rPr lang="en-CA" dirty="0"/>
              <a:t>Comparison of opportunity for CMGs vs IMGs</a:t>
            </a:r>
          </a:p>
        </p:txBody>
      </p:sp>
      <p:sp>
        <p:nvSpPr>
          <p:cNvPr id="3" name="Content Placeholder 2">
            <a:extLst>
              <a:ext uri="{FF2B5EF4-FFF2-40B4-BE49-F238E27FC236}">
                <a16:creationId xmlns:a16="http://schemas.microsoft.com/office/drawing/2014/main" id="{F9980BEB-9381-4F1E-98D7-7C9BBD7F29A5}"/>
              </a:ext>
            </a:extLst>
          </p:cNvPr>
          <p:cNvSpPr>
            <a:spLocks noGrp="1"/>
          </p:cNvSpPr>
          <p:nvPr>
            <p:ph idx="1"/>
          </p:nvPr>
        </p:nvSpPr>
        <p:spPr/>
        <p:txBody>
          <a:bodyPr/>
          <a:lstStyle/>
          <a:p>
            <a:r>
              <a:rPr lang="en-CA" dirty="0"/>
              <a:t>More positions than there are CMG applicants.</a:t>
            </a:r>
          </a:p>
          <a:p>
            <a:pPr lvl="1"/>
            <a:r>
              <a:rPr lang="en-CA" dirty="0"/>
              <a:t>2021:  3043 positions; 3003 applicants—40 excess</a:t>
            </a:r>
          </a:p>
          <a:p>
            <a:pPr lvl="1"/>
            <a:r>
              <a:rPr lang="en-CA" dirty="0"/>
              <a:t>2022:  3075 positions; 2985 applicants—90 excess</a:t>
            </a:r>
          </a:p>
          <a:p>
            <a:pPr lvl="1"/>
            <a:r>
              <a:rPr lang="en-CA" dirty="0"/>
              <a:t>2023:  3162 positions; 3035 applicants—127 excess</a:t>
            </a:r>
          </a:p>
          <a:p>
            <a:pPr lvl="1"/>
            <a:r>
              <a:rPr lang="en-CA" dirty="0"/>
              <a:t>2024:  3280 positions; 3129 applicants—151 excess</a:t>
            </a:r>
          </a:p>
          <a:p>
            <a:r>
              <a:rPr lang="en-CA" dirty="0"/>
              <a:t>Far fewer positions than there are IMG applicants.</a:t>
            </a:r>
          </a:p>
          <a:p>
            <a:pPr lvl="1"/>
            <a:r>
              <a:rPr lang="en-CA" dirty="0"/>
              <a:t>2021:  322 positions; 1831 applicants</a:t>
            </a:r>
          </a:p>
          <a:p>
            <a:pPr lvl="1"/>
            <a:r>
              <a:rPr lang="en-CA" dirty="0"/>
              <a:t>2022:  331 positions; 1661 applicants</a:t>
            </a:r>
          </a:p>
          <a:p>
            <a:pPr lvl="1"/>
            <a:r>
              <a:rPr lang="en-CA" dirty="0"/>
              <a:t>2023:  370 positions; 1810 applicants</a:t>
            </a:r>
          </a:p>
          <a:p>
            <a:pPr lvl="1"/>
            <a:r>
              <a:rPr lang="en-CA" dirty="0"/>
              <a:t>2024:  425 positions; 1881 applicants</a:t>
            </a:r>
          </a:p>
          <a:p>
            <a:pPr lvl="1"/>
            <a:endParaRPr lang="en-CA" dirty="0"/>
          </a:p>
          <a:p>
            <a:endParaRPr lang="en-CA" dirty="0"/>
          </a:p>
          <a:p>
            <a:endParaRPr lang="en-CA" dirty="0"/>
          </a:p>
        </p:txBody>
      </p:sp>
    </p:spTree>
    <p:extLst>
      <p:ext uri="{BB962C8B-B14F-4D97-AF65-F5344CB8AC3E}">
        <p14:creationId xmlns:p14="http://schemas.microsoft.com/office/powerpoint/2010/main" val="2490673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F270-07B3-4CAC-91D7-8B83E358D84D}"/>
              </a:ext>
            </a:extLst>
          </p:cNvPr>
          <p:cNvSpPr>
            <a:spLocks noGrp="1"/>
          </p:cNvSpPr>
          <p:nvPr>
            <p:ph type="title"/>
          </p:nvPr>
        </p:nvSpPr>
        <p:spPr/>
        <p:txBody>
          <a:bodyPr/>
          <a:lstStyle/>
          <a:p>
            <a:r>
              <a:rPr lang="en-CA" dirty="0"/>
              <a:t>Impact of year of graduation</a:t>
            </a:r>
          </a:p>
        </p:txBody>
      </p:sp>
      <p:sp>
        <p:nvSpPr>
          <p:cNvPr id="3" name="Content Placeholder 2">
            <a:extLst>
              <a:ext uri="{FF2B5EF4-FFF2-40B4-BE49-F238E27FC236}">
                <a16:creationId xmlns:a16="http://schemas.microsoft.com/office/drawing/2014/main" id="{23851B4E-C392-4D62-9484-1D9AC85B3638}"/>
              </a:ext>
            </a:extLst>
          </p:cNvPr>
          <p:cNvSpPr>
            <a:spLocks noGrp="1"/>
          </p:cNvSpPr>
          <p:nvPr>
            <p:ph idx="1"/>
          </p:nvPr>
        </p:nvSpPr>
        <p:spPr/>
        <p:txBody>
          <a:bodyPr>
            <a:normAutofit fontScale="85000" lnSpcReduction="20000"/>
          </a:bodyPr>
          <a:lstStyle/>
          <a:p>
            <a:pPr marL="0" indent="0">
              <a:buNone/>
            </a:pPr>
            <a:r>
              <a:rPr lang="en-CA" b="1" u="sng" dirty="0"/>
              <a:t>2023 IMG match rates CaRMS Table 1*</a:t>
            </a:r>
          </a:p>
          <a:p>
            <a:pPr marL="0" indent="0">
              <a:buNone/>
            </a:pPr>
            <a:r>
              <a:rPr lang="en-CA" dirty="0"/>
              <a:t>				</a:t>
            </a:r>
            <a:endParaRPr lang="en-CA" u="sng" dirty="0"/>
          </a:p>
          <a:p>
            <a:pPr marL="0" indent="0">
              <a:buNone/>
            </a:pPr>
            <a:r>
              <a:rPr lang="en-CA" dirty="0"/>
              <a:t>Current year grads			80%			</a:t>
            </a:r>
          </a:p>
          <a:p>
            <a:pPr marL="0" indent="0">
              <a:buNone/>
            </a:pPr>
            <a:endParaRPr lang="en-CA" dirty="0"/>
          </a:p>
          <a:p>
            <a:pPr marL="0" indent="0">
              <a:buNone/>
            </a:pPr>
            <a:r>
              <a:rPr lang="en-CA" dirty="0"/>
              <a:t>Prior year grads			31%			 </a:t>
            </a:r>
          </a:p>
          <a:p>
            <a:pPr marL="0" indent="0">
              <a:buNone/>
            </a:pPr>
            <a:endParaRPr lang="en-CA" dirty="0"/>
          </a:p>
          <a:p>
            <a:pPr marL="0" indent="0">
              <a:buNone/>
            </a:pPr>
            <a:r>
              <a:rPr lang="en-CA" dirty="0"/>
              <a:t>The match rates are higher than pre-COVID probably because of the order of the Canadian/American matches.  Typically, the match rate was between 40 to 50% prior to COVID.  Many CSAs match to the USA and are thus eliminated from the Canadian match.  More and more CSAs are staying in the country in which they graduated.</a:t>
            </a:r>
          </a:p>
          <a:p>
            <a:pPr marL="0" indent="0">
              <a:buNone/>
            </a:pPr>
            <a:r>
              <a:rPr lang="en-CA" dirty="0"/>
              <a:t>*These numbers overstate the match rate as they do not take into consideration IMGs who did not get an interview.</a:t>
            </a:r>
          </a:p>
        </p:txBody>
      </p:sp>
    </p:spTree>
    <p:extLst>
      <p:ext uri="{BB962C8B-B14F-4D97-AF65-F5344CB8AC3E}">
        <p14:creationId xmlns:p14="http://schemas.microsoft.com/office/powerpoint/2010/main" val="3903714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Canadian Data from CaRMS</a:t>
            </a:r>
          </a:p>
        </p:txBody>
      </p:sp>
      <p:pic>
        <p:nvPicPr>
          <p:cNvPr id="4" name="Content Placeholder 3"/>
          <p:cNvPicPr>
            <a:picLocks noGrp="1" noChangeAspect="1"/>
          </p:cNvPicPr>
          <p:nvPr>
            <p:ph idx="1"/>
          </p:nvPr>
        </p:nvPicPr>
        <p:blipFill>
          <a:blip r:embed="rId2"/>
          <a:stretch>
            <a:fillRect/>
          </a:stretch>
        </p:blipFill>
        <p:spPr>
          <a:xfrm>
            <a:off x="2535477" y="1825625"/>
            <a:ext cx="7121046" cy="4351338"/>
          </a:xfrm>
          <a:prstGeom prst="rect">
            <a:avLst/>
          </a:prstGeom>
        </p:spPr>
      </p:pic>
    </p:spTree>
    <p:extLst>
      <p:ext uri="{BB962C8B-B14F-4D97-AF65-F5344CB8AC3E}">
        <p14:creationId xmlns:p14="http://schemas.microsoft.com/office/powerpoint/2010/main" val="31205420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149" y="2012786"/>
            <a:ext cx="7409703" cy="3648463"/>
          </a:xfrm>
          <a:prstGeom prst="rect">
            <a:avLst/>
          </a:prstGeom>
        </p:spPr>
      </p:pic>
      <p:sp>
        <p:nvSpPr>
          <p:cNvPr id="2" name="Title 1"/>
          <p:cNvSpPr>
            <a:spLocks noGrp="1"/>
          </p:cNvSpPr>
          <p:nvPr>
            <p:ph type="title"/>
          </p:nvPr>
        </p:nvSpPr>
        <p:spPr/>
        <p:txBody>
          <a:bodyPr/>
          <a:lstStyle/>
          <a:p>
            <a:r>
              <a:rPr lang="en-CA" dirty="0"/>
              <a:t>Immigrant IMGs vs. CSAs matched: </a:t>
            </a:r>
            <a:br>
              <a:rPr lang="en-CA" dirty="0"/>
            </a:br>
            <a:r>
              <a:rPr lang="en-CA" dirty="0"/>
              <a:t>provincial comparison 2015</a:t>
            </a:r>
          </a:p>
        </p:txBody>
      </p:sp>
    </p:spTree>
    <p:extLst>
      <p:ext uri="{BB962C8B-B14F-4D97-AF65-F5344CB8AC3E}">
        <p14:creationId xmlns:p14="http://schemas.microsoft.com/office/powerpoint/2010/main" val="7598396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results of Canadians studying abroad 2008-2014 R-1 match </a:t>
            </a:r>
          </a:p>
        </p:txBody>
      </p:sp>
      <p:graphicFrame>
        <p:nvGraphicFramePr>
          <p:cNvPr id="4" name="Content Placeholder 7"/>
          <p:cNvGraphicFramePr>
            <a:graphicFrameLocks noGrp="1"/>
          </p:cNvGraphicFramePr>
          <p:nvPr>
            <p:ph idx="1"/>
          </p:nvPr>
        </p:nvGraphicFramePr>
        <p:xfrm>
          <a:off x="1847850" y="1600200"/>
          <a:ext cx="8496300" cy="4565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23570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CSA registrants</a:t>
            </a:r>
          </a:p>
        </p:txBody>
      </p:sp>
      <p:graphicFrame>
        <p:nvGraphicFramePr>
          <p:cNvPr id="4" name="Content Placeholder 8"/>
          <p:cNvGraphicFramePr>
            <a:graphicFrameLocks/>
          </p:cNvGraphicFramePr>
          <p:nvPr/>
        </p:nvGraphicFramePr>
        <p:xfrm>
          <a:off x="2105025" y="1454151"/>
          <a:ext cx="80073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04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63CE-3DAC-4E17-849A-B71A2EE8D4FD}"/>
              </a:ext>
            </a:extLst>
          </p:cNvPr>
          <p:cNvSpPr>
            <a:spLocks noGrp="1"/>
          </p:cNvSpPr>
          <p:nvPr>
            <p:ph type="title"/>
          </p:nvPr>
        </p:nvSpPr>
        <p:spPr/>
        <p:txBody>
          <a:bodyPr>
            <a:normAutofit fontScale="90000"/>
          </a:bodyPr>
          <a:lstStyle/>
          <a:p>
            <a:r>
              <a:rPr lang="en-CA" dirty="0"/>
              <a:t>Impact of blocking IMGs in second iteration: Moral: given a chance IMGs can compete successfully</a:t>
            </a:r>
            <a:br>
              <a:rPr lang="en-CA" dirty="0"/>
            </a:br>
            <a:endParaRPr lang="en-CA" dirty="0"/>
          </a:p>
        </p:txBody>
      </p:sp>
      <p:pic>
        <p:nvPicPr>
          <p:cNvPr id="4" name="Content Placeholder 3">
            <a:extLst>
              <a:ext uri="{FF2B5EF4-FFF2-40B4-BE49-F238E27FC236}">
                <a16:creationId xmlns:a16="http://schemas.microsoft.com/office/drawing/2014/main" id="{96085C9F-42CD-43BF-B9B8-3D226643E299}"/>
              </a:ext>
            </a:extLst>
          </p:cNvPr>
          <p:cNvPicPr>
            <a:picLocks noGrp="1" noChangeAspect="1"/>
          </p:cNvPicPr>
          <p:nvPr>
            <p:ph idx="1"/>
          </p:nvPr>
        </p:nvPicPr>
        <p:blipFill>
          <a:blip r:embed="rId2"/>
          <a:stretch>
            <a:fillRect/>
          </a:stretch>
        </p:blipFill>
        <p:spPr>
          <a:xfrm>
            <a:off x="3133725" y="2324894"/>
            <a:ext cx="5924550" cy="3352800"/>
          </a:xfrm>
          <a:prstGeom prst="rect">
            <a:avLst/>
          </a:prstGeom>
        </p:spPr>
      </p:pic>
    </p:spTree>
    <p:extLst>
      <p:ext uri="{BB962C8B-B14F-4D97-AF65-F5344CB8AC3E}">
        <p14:creationId xmlns:p14="http://schemas.microsoft.com/office/powerpoint/2010/main" val="353098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EFED-80DF-4E4B-AC64-41A9E1E8C705}"/>
              </a:ext>
            </a:extLst>
          </p:cNvPr>
          <p:cNvSpPr>
            <a:spLocks noGrp="1"/>
          </p:cNvSpPr>
          <p:nvPr>
            <p:ph type="title"/>
          </p:nvPr>
        </p:nvSpPr>
        <p:spPr/>
        <p:txBody>
          <a:bodyPr>
            <a:normAutofit fontScale="90000"/>
          </a:bodyPr>
          <a:lstStyle/>
          <a:p>
            <a:r>
              <a:rPr lang="en-CA" dirty="0"/>
              <a:t>Other restrictions reduce access to CSAs…and growing</a:t>
            </a:r>
            <a:br>
              <a:rPr lang="en-CA" dirty="0"/>
            </a:br>
            <a:endParaRPr lang="en-CA" dirty="0"/>
          </a:p>
        </p:txBody>
      </p:sp>
      <p:sp>
        <p:nvSpPr>
          <p:cNvPr id="3" name="Content Placeholder 2">
            <a:extLst>
              <a:ext uri="{FF2B5EF4-FFF2-40B4-BE49-F238E27FC236}">
                <a16:creationId xmlns:a16="http://schemas.microsoft.com/office/drawing/2014/main" id="{8FB66523-C1C1-4989-9818-07EB669128EC}"/>
              </a:ext>
            </a:extLst>
          </p:cNvPr>
          <p:cNvSpPr>
            <a:spLocks noGrp="1"/>
          </p:cNvSpPr>
          <p:nvPr>
            <p:ph idx="1"/>
          </p:nvPr>
        </p:nvSpPr>
        <p:spPr/>
        <p:txBody>
          <a:bodyPr>
            <a:normAutofit/>
          </a:bodyPr>
          <a:lstStyle/>
          <a:p>
            <a:r>
              <a:rPr lang="en-CA" dirty="0"/>
              <a:t>IMG Positions available are generally in underserviced disciplines  </a:t>
            </a:r>
          </a:p>
          <a:p>
            <a:pPr lvl="1"/>
            <a:r>
              <a:rPr lang="en-CA" dirty="0"/>
              <a:t>Disciplines available to IMGs:  </a:t>
            </a:r>
            <a:r>
              <a:rPr lang="en-CA" dirty="0">
                <a:hlinkClick r:id="rId2"/>
              </a:rPr>
              <a:t>https://www.carms.ca/wp-content/uploads/2023/09/2023_r1_tbl14e.pdf</a:t>
            </a:r>
            <a:r>
              <a:rPr lang="pt-BR" dirty="0"/>
              <a:t> </a:t>
            </a:r>
            <a:r>
              <a:rPr lang="en-CA" dirty="0">
                <a:hlinkClick r:id="rId3"/>
              </a:rPr>
              <a:t>.</a:t>
            </a:r>
            <a:endParaRPr lang="en-CA" dirty="0"/>
          </a:p>
          <a:p>
            <a:r>
              <a:rPr lang="en-CA" dirty="0"/>
              <a:t>Not all IMG positions are available to all Canadian IMGs</a:t>
            </a:r>
          </a:p>
          <a:p>
            <a:pPr lvl="1"/>
            <a:r>
              <a:rPr lang="en-CA" dirty="0"/>
              <a:t>Province of Residency—</a:t>
            </a:r>
            <a:r>
              <a:rPr lang="en-CA" dirty="0" err="1"/>
              <a:t>eg.</a:t>
            </a:r>
            <a:r>
              <a:rPr lang="en-CA" dirty="0"/>
              <a:t>  Must be Alberta resident to apply in Alberta</a:t>
            </a:r>
          </a:p>
          <a:p>
            <a:pPr lvl="1"/>
            <a:r>
              <a:rPr lang="en-CA" dirty="0"/>
              <a:t>Examinations:  CAP 360 positions</a:t>
            </a:r>
          </a:p>
          <a:p>
            <a:pPr lvl="1"/>
            <a:r>
              <a:rPr lang="en-CA" dirty="0"/>
              <a:t>Elective in the program is mandatory or virtually mandatory— Common in surgical disciplines</a:t>
            </a:r>
          </a:p>
          <a:p>
            <a:pPr lvl="1"/>
            <a:r>
              <a:rPr lang="en-CA" dirty="0"/>
              <a:t>Leftover positions from CMG Stream only for CMGs in 2</a:t>
            </a:r>
            <a:r>
              <a:rPr lang="en-CA" baseline="30000" dirty="0"/>
              <a:t>nd</a:t>
            </a:r>
            <a:r>
              <a:rPr lang="en-CA" dirty="0"/>
              <a:t> iteration in Alberta </a:t>
            </a:r>
          </a:p>
          <a:p>
            <a:endParaRPr lang="en-CA" dirty="0"/>
          </a:p>
          <a:p>
            <a:pPr lvl="1"/>
            <a:endParaRPr lang="en-CA" dirty="0"/>
          </a:p>
        </p:txBody>
      </p:sp>
    </p:spTree>
    <p:extLst>
      <p:ext uri="{BB962C8B-B14F-4D97-AF65-F5344CB8AC3E}">
        <p14:creationId xmlns:p14="http://schemas.microsoft.com/office/powerpoint/2010/main" val="88528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Goal: Match to a Residency Position</a:t>
            </a:r>
          </a:p>
        </p:txBody>
      </p:sp>
      <p:sp>
        <p:nvSpPr>
          <p:cNvPr id="3" name="Content Placeholder 2"/>
          <p:cNvSpPr>
            <a:spLocks noGrp="1"/>
          </p:cNvSpPr>
          <p:nvPr>
            <p:ph idx="1"/>
          </p:nvPr>
        </p:nvSpPr>
        <p:spPr/>
        <p:txBody>
          <a:bodyPr>
            <a:normAutofit lnSpcReduction="10000"/>
          </a:bodyPr>
          <a:lstStyle/>
          <a:p>
            <a:r>
              <a:rPr lang="en-CA" dirty="0"/>
              <a:t>Ultimately you need to impress and stand out.</a:t>
            </a:r>
          </a:p>
          <a:p>
            <a:r>
              <a:rPr lang="en-CA" dirty="0"/>
              <a:t>Start by keeping all the doors open—Canada, US, country in which you studied.</a:t>
            </a:r>
          </a:p>
          <a:p>
            <a:r>
              <a:rPr lang="en-CA" dirty="0"/>
              <a:t>Decide:</a:t>
            </a:r>
          </a:p>
          <a:p>
            <a:pPr lvl="1"/>
            <a:r>
              <a:rPr lang="en-CA" dirty="0"/>
              <a:t>Discipline; and</a:t>
            </a:r>
          </a:p>
          <a:p>
            <a:pPr lvl="1"/>
            <a:r>
              <a:rPr lang="en-CA" dirty="0"/>
              <a:t>First choice of school, province/state, and country.</a:t>
            </a:r>
          </a:p>
          <a:p>
            <a:r>
              <a:rPr lang="en-CA" dirty="0"/>
              <a:t>Electives and rotations are important. (“Observerships” are defined differently in different provinces—if only observing: </a:t>
            </a:r>
            <a:r>
              <a:rPr lang="en-CA"/>
              <a:t>little weight).</a:t>
            </a:r>
            <a:endParaRPr lang="en-CA" dirty="0"/>
          </a:p>
          <a:p>
            <a:r>
              <a:rPr lang="en-CA" dirty="0"/>
              <a:t>Research publications help impress.</a:t>
            </a:r>
          </a:p>
          <a:p>
            <a:r>
              <a:rPr lang="en-CA" dirty="0"/>
              <a:t>Be aware of application criteria</a:t>
            </a:r>
          </a:p>
        </p:txBody>
      </p:sp>
    </p:spTree>
    <p:extLst>
      <p:ext uri="{BB962C8B-B14F-4D97-AF65-F5344CB8AC3E}">
        <p14:creationId xmlns:p14="http://schemas.microsoft.com/office/powerpoint/2010/main" val="301728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56EA-4899-4942-A26F-8B8D1098458D}"/>
              </a:ext>
            </a:extLst>
          </p:cNvPr>
          <p:cNvSpPr>
            <a:spLocks noGrp="1"/>
          </p:cNvSpPr>
          <p:nvPr>
            <p:ph type="title"/>
          </p:nvPr>
        </p:nvSpPr>
        <p:spPr/>
        <p:txBody>
          <a:bodyPr/>
          <a:lstStyle/>
          <a:p>
            <a:r>
              <a:rPr lang="en-CA" dirty="0"/>
              <a:t>Be Informed </a:t>
            </a:r>
          </a:p>
        </p:txBody>
      </p:sp>
      <p:sp>
        <p:nvSpPr>
          <p:cNvPr id="3" name="Content Placeholder 2">
            <a:extLst>
              <a:ext uri="{FF2B5EF4-FFF2-40B4-BE49-F238E27FC236}">
                <a16:creationId xmlns:a16="http://schemas.microsoft.com/office/drawing/2014/main" id="{615C008E-E4D7-4358-8FA2-B6EE4FA046BD}"/>
              </a:ext>
            </a:extLst>
          </p:cNvPr>
          <p:cNvSpPr>
            <a:spLocks noGrp="1"/>
          </p:cNvSpPr>
          <p:nvPr>
            <p:ph idx="1"/>
          </p:nvPr>
        </p:nvSpPr>
        <p:spPr/>
        <p:txBody>
          <a:bodyPr>
            <a:normAutofit fontScale="92500" lnSpcReduction="20000"/>
          </a:bodyPr>
          <a:lstStyle/>
          <a:p>
            <a:r>
              <a:rPr lang="en-CA" dirty="0"/>
              <a:t>Know how the </a:t>
            </a:r>
            <a:r>
              <a:rPr lang="en-CA" dirty="0" err="1"/>
              <a:t>CaRMs</a:t>
            </a:r>
            <a:r>
              <a:rPr lang="en-CA" dirty="0"/>
              <a:t> Match works. </a:t>
            </a:r>
            <a:r>
              <a:rPr lang="en-CA" dirty="0">
                <a:hlinkClick r:id="rId2"/>
              </a:rPr>
              <a:t>info-package-applicant-2021-R1.pdf</a:t>
            </a:r>
            <a:endParaRPr lang="en-CA" dirty="0"/>
          </a:p>
          <a:p>
            <a:r>
              <a:rPr lang="en-CA" dirty="0"/>
              <a:t>the eligibility Requirements </a:t>
            </a:r>
            <a:r>
              <a:rPr lang="en-CA" dirty="0">
                <a:hlinkClick r:id="rId3"/>
              </a:rPr>
              <a:t>Eligibility criteria - CaRMS</a:t>
            </a:r>
            <a:endParaRPr lang="en-CA" dirty="0"/>
          </a:p>
          <a:p>
            <a:r>
              <a:rPr lang="en-CA" dirty="0"/>
              <a:t>Know the criteria in the CaRMS Application early and start building</a:t>
            </a:r>
          </a:p>
          <a:p>
            <a:pPr lvl="1"/>
            <a:r>
              <a:rPr lang="en-CA" dirty="0"/>
              <a:t>the sooner the better:  what you want to do, where you want to do it</a:t>
            </a:r>
          </a:p>
          <a:p>
            <a:pPr lvl="1"/>
            <a:r>
              <a:rPr lang="en-CA" dirty="0"/>
              <a:t>Electives </a:t>
            </a:r>
          </a:p>
          <a:p>
            <a:pPr lvl="2"/>
            <a:r>
              <a:rPr lang="en-CA" dirty="0"/>
              <a:t>AFMC portal—lottery</a:t>
            </a:r>
          </a:p>
          <a:p>
            <a:pPr lvl="2"/>
            <a:r>
              <a:rPr lang="en-CA" dirty="0"/>
              <a:t>Privately arranged</a:t>
            </a:r>
          </a:p>
          <a:p>
            <a:pPr lvl="1"/>
            <a:r>
              <a:rPr lang="en-CA" dirty="0"/>
              <a:t>Relationship Building</a:t>
            </a:r>
          </a:p>
          <a:p>
            <a:pPr lvl="1"/>
            <a:r>
              <a:rPr lang="en-CA" dirty="0"/>
              <a:t>Research and publish</a:t>
            </a:r>
          </a:p>
          <a:p>
            <a:pPr lvl="1"/>
            <a:r>
              <a:rPr lang="en-CA" dirty="0"/>
              <a:t>Strong letters of recommendation</a:t>
            </a:r>
          </a:p>
          <a:p>
            <a:pPr lvl="1"/>
            <a:r>
              <a:rPr lang="en-CA" dirty="0"/>
              <a:t>High examination scores</a:t>
            </a:r>
          </a:p>
          <a:p>
            <a:pPr lvl="2"/>
            <a:r>
              <a:rPr lang="en-CA" dirty="0"/>
              <a:t>Information and preparatory material on examinations at mcc.ca.</a:t>
            </a:r>
          </a:p>
          <a:p>
            <a:pPr lvl="2"/>
            <a:r>
              <a:rPr lang="en-CA" dirty="0"/>
              <a:t>Commercial publications, courses, and publications</a:t>
            </a:r>
          </a:p>
          <a:p>
            <a:pPr lvl="2"/>
            <a:endParaRPr lang="en-CA" dirty="0"/>
          </a:p>
          <a:p>
            <a:pPr lvl="1"/>
            <a:endParaRPr lang="en-CA" dirty="0"/>
          </a:p>
        </p:txBody>
      </p:sp>
    </p:spTree>
    <p:extLst>
      <p:ext uri="{BB962C8B-B14F-4D97-AF65-F5344CB8AC3E}">
        <p14:creationId xmlns:p14="http://schemas.microsoft.com/office/powerpoint/2010/main" val="147956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911F-4585-454D-B263-524B577B3FE0}"/>
              </a:ext>
            </a:extLst>
          </p:cNvPr>
          <p:cNvSpPr>
            <a:spLocks noGrp="1"/>
          </p:cNvSpPr>
          <p:nvPr>
            <p:ph type="title"/>
          </p:nvPr>
        </p:nvSpPr>
        <p:spPr/>
        <p:txBody>
          <a:bodyPr/>
          <a:lstStyle/>
          <a:p>
            <a:r>
              <a:rPr lang="en-CA" dirty="0"/>
              <a:t>Have a Map and Schedule</a:t>
            </a:r>
          </a:p>
        </p:txBody>
      </p:sp>
      <p:sp>
        <p:nvSpPr>
          <p:cNvPr id="3" name="Content Placeholder 2">
            <a:extLst>
              <a:ext uri="{FF2B5EF4-FFF2-40B4-BE49-F238E27FC236}">
                <a16:creationId xmlns:a16="http://schemas.microsoft.com/office/drawing/2014/main" id="{265A859B-EE00-4160-B9D8-97ED732D5B56}"/>
              </a:ext>
            </a:extLst>
          </p:cNvPr>
          <p:cNvSpPr>
            <a:spLocks noGrp="1"/>
          </p:cNvSpPr>
          <p:nvPr>
            <p:ph idx="1"/>
          </p:nvPr>
        </p:nvSpPr>
        <p:spPr/>
        <p:txBody>
          <a:bodyPr>
            <a:normAutofit lnSpcReduction="10000"/>
          </a:bodyPr>
          <a:lstStyle/>
          <a:p>
            <a:r>
              <a:rPr lang="en-CA" dirty="0"/>
              <a:t>Get an overview of what you need to know and what must be done</a:t>
            </a:r>
          </a:p>
          <a:p>
            <a:r>
              <a:rPr lang="en-CA" dirty="0"/>
              <a:t>See SOCASMA’s timeline document </a:t>
            </a:r>
          </a:p>
          <a:p>
            <a:r>
              <a:rPr lang="en-CA" dirty="0"/>
              <a:t>Review and personalize SOCASMA’s timeline document</a:t>
            </a:r>
          </a:p>
          <a:p>
            <a:endParaRPr lang="en-CA" dirty="0"/>
          </a:p>
          <a:p>
            <a:pPr marL="0" indent="0">
              <a:buNone/>
            </a:pPr>
            <a:r>
              <a:rPr lang="en-CA" dirty="0"/>
              <a:t>For example:  </a:t>
            </a:r>
          </a:p>
          <a:p>
            <a:r>
              <a:rPr lang="en-CA" sz="1800" dirty="0">
                <a:effectLst/>
                <a:latin typeface="Calibri" panose="020F0502020204030204" pitchFamily="34" charset="0"/>
                <a:ea typeface="Times New Roman" panose="02020603050405020304" pitchFamily="18" charset="0"/>
              </a:rPr>
              <a:t>By 2</a:t>
            </a:r>
            <a:r>
              <a:rPr lang="en-CA" sz="1800" baseline="30000" dirty="0">
                <a:effectLst/>
                <a:latin typeface="Calibri" panose="020F0502020204030204" pitchFamily="34" charset="0"/>
                <a:ea typeface="Times New Roman" panose="02020603050405020304" pitchFamily="18" charset="0"/>
              </a:rPr>
              <a:t>nd</a:t>
            </a:r>
            <a:r>
              <a:rPr lang="en-CA" sz="1800" dirty="0">
                <a:effectLst/>
                <a:latin typeface="Calibri" panose="020F0502020204030204" pitchFamily="34" charset="0"/>
                <a:ea typeface="Times New Roman" panose="02020603050405020304" pitchFamily="18" charset="0"/>
              </a:rPr>
              <a:t> (grad program)/ 4th  (direct entry) year students  can be building their CV, and identifying areas they can strengthen with selected activities, focus on USMLE Step 1 studying  </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Times New Roman" panose="02020603050405020304" pitchFamily="18" charset="0"/>
              </a:rPr>
              <a:t>By 3rd/ 5th year consider ( extra)  elective  opportunities this year,   focus on USMLE Step 2 and  MCQQEI and NAC prep , adding experiences to support narratives for possible discipline choices,  before the busy final year.  </a:t>
            </a:r>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Times New Roman" panose="02020603050405020304" pitchFamily="18" charset="0"/>
              </a:rPr>
              <a:t>  </a:t>
            </a:r>
            <a:endParaRPr lang="en-CA" sz="18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42707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FC0D-56C7-49E7-9143-88640476BFB3}"/>
              </a:ext>
            </a:extLst>
          </p:cNvPr>
          <p:cNvSpPr>
            <a:spLocks noGrp="1"/>
          </p:cNvSpPr>
          <p:nvPr>
            <p:ph type="title"/>
          </p:nvPr>
        </p:nvSpPr>
        <p:spPr/>
        <p:txBody>
          <a:bodyPr/>
          <a:lstStyle/>
          <a:p>
            <a:r>
              <a:rPr lang="en-CA" dirty="0"/>
              <a:t>Choosing your Area of Practice</a:t>
            </a:r>
          </a:p>
        </p:txBody>
      </p:sp>
      <p:sp>
        <p:nvSpPr>
          <p:cNvPr id="3" name="Content Placeholder 2">
            <a:extLst>
              <a:ext uri="{FF2B5EF4-FFF2-40B4-BE49-F238E27FC236}">
                <a16:creationId xmlns:a16="http://schemas.microsoft.com/office/drawing/2014/main" id="{01D4E445-AF86-4403-AF88-8FC554B9ADE5}"/>
              </a:ext>
            </a:extLst>
          </p:cNvPr>
          <p:cNvSpPr>
            <a:spLocks noGrp="1"/>
          </p:cNvSpPr>
          <p:nvPr>
            <p:ph idx="1"/>
          </p:nvPr>
        </p:nvSpPr>
        <p:spPr/>
        <p:txBody>
          <a:bodyPr>
            <a:normAutofit/>
          </a:bodyPr>
          <a:lstStyle/>
          <a:p>
            <a:pPr marL="0" indent="0">
              <a:buNone/>
            </a:pPr>
            <a:endParaRPr lang="en-CA" dirty="0"/>
          </a:p>
          <a:p>
            <a:pPr lvl="1"/>
            <a:r>
              <a:rPr lang="en-CA" dirty="0"/>
              <a:t>The sooner the better</a:t>
            </a:r>
          </a:p>
          <a:p>
            <a:pPr lvl="1"/>
            <a:r>
              <a:rPr lang="en-CA" dirty="0"/>
              <a:t>Have a look at Specialty profile:  </a:t>
            </a:r>
            <a:r>
              <a:rPr lang="en-CA" dirty="0">
                <a:hlinkClick r:id="rId2"/>
              </a:rPr>
              <a:t>https://www.cma.ca/En/Pages/specialty-profiles.aspx</a:t>
            </a:r>
            <a:endParaRPr lang="en-CA" dirty="0"/>
          </a:p>
          <a:p>
            <a:pPr lvl="1"/>
            <a:r>
              <a:rPr lang="en-CA" dirty="0"/>
              <a:t>Try it out—observe, volunteer, seek out a mentor, do research.</a:t>
            </a:r>
          </a:p>
          <a:p>
            <a:pPr lvl="1"/>
            <a:r>
              <a:rPr lang="en-CA" dirty="0"/>
              <a:t>What is the opportunity for residency:  See carms.ca Data and Reports R-1 Residency  </a:t>
            </a:r>
            <a:r>
              <a:rPr lang="en-CA" dirty="0">
                <a:hlinkClick r:id="rId3"/>
              </a:rPr>
              <a:t>https://www.carms.ca/data-reports/r1-data-reports/</a:t>
            </a:r>
            <a:endParaRPr lang="en-CA" dirty="0"/>
          </a:p>
          <a:p>
            <a:pPr lvl="1"/>
            <a:r>
              <a:rPr lang="en-CA" dirty="0"/>
              <a:t>Positions in IMG Stream:  </a:t>
            </a:r>
            <a:r>
              <a:rPr lang="en-CA" dirty="0">
                <a:hlinkClick r:id="rId4"/>
              </a:rPr>
              <a:t>https://www.carms.ca/wp-content/uploads/2024/10/2024_r1_tbl14e.pdf</a:t>
            </a:r>
            <a:r>
              <a:rPr lang="en-CA" dirty="0"/>
              <a:t> </a:t>
            </a:r>
          </a:p>
          <a:p>
            <a:pPr lvl="1"/>
            <a:r>
              <a:rPr lang="en-CA" dirty="0"/>
              <a:t>What is the employment opportunity:  rcpsc.ca—Search employment</a:t>
            </a:r>
          </a:p>
          <a:p>
            <a:endParaRPr lang="en-CA" dirty="0"/>
          </a:p>
          <a:p>
            <a:endParaRPr lang="en-CA" dirty="0"/>
          </a:p>
        </p:txBody>
      </p:sp>
    </p:spTree>
    <p:extLst>
      <p:ext uri="{BB962C8B-B14F-4D97-AF65-F5344CB8AC3E}">
        <p14:creationId xmlns:p14="http://schemas.microsoft.com/office/powerpoint/2010/main" val="185591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F292-CA37-EB90-C5CB-DC35AFA69F30}"/>
              </a:ext>
            </a:extLst>
          </p:cNvPr>
          <p:cNvSpPr>
            <a:spLocks noGrp="1"/>
          </p:cNvSpPr>
          <p:nvPr>
            <p:ph type="title"/>
          </p:nvPr>
        </p:nvSpPr>
        <p:spPr/>
        <p:txBody>
          <a:bodyPr/>
          <a:lstStyle/>
          <a:p>
            <a:r>
              <a:rPr lang="en-CA" dirty="0"/>
              <a:t>Choosing your Area of Practice</a:t>
            </a:r>
          </a:p>
        </p:txBody>
      </p:sp>
      <p:sp>
        <p:nvSpPr>
          <p:cNvPr id="3" name="Content Placeholder 2">
            <a:extLst>
              <a:ext uri="{FF2B5EF4-FFF2-40B4-BE49-F238E27FC236}">
                <a16:creationId xmlns:a16="http://schemas.microsoft.com/office/drawing/2014/main" id="{F4A15A02-2E85-A4DC-CED8-616ADAF84DE5}"/>
              </a:ext>
            </a:extLst>
          </p:cNvPr>
          <p:cNvSpPr>
            <a:spLocks noGrp="1"/>
          </p:cNvSpPr>
          <p:nvPr>
            <p:ph idx="1"/>
          </p:nvPr>
        </p:nvSpPr>
        <p:spPr/>
        <p:txBody>
          <a:bodyPr/>
          <a:lstStyle/>
          <a:p>
            <a:r>
              <a:rPr lang="en-CA" sz="2400" dirty="0">
                <a:effectLst/>
                <a:latin typeface="Calibri" panose="020F0502020204030204" pitchFamily="34" charset="0"/>
                <a:ea typeface="Times New Roman" panose="02020603050405020304" pitchFamily="18" charset="0"/>
              </a:rPr>
              <a:t>Think of your rotation experiences and what inspired you, was the most fun and interesting to you.</a:t>
            </a:r>
            <a:endParaRPr lang="en-CA" sz="2400" dirty="0">
              <a:effectLst/>
              <a:latin typeface="Calibri" panose="020F0502020204030204" pitchFamily="34" charset="0"/>
              <a:ea typeface="Calibri" panose="020F0502020204030204" pitchFamily="34" charset="0"/>
            </a:endParaRPr>
          </a:p>
          <a:p>
            <a:r>
              <a:rPr lang="en-CA" sz="2400" dirty="0">
                <a:effectLst/>
                <a:latin typeface="Calibri" panose="020F0502020204030204" pitchFamily="34" charset="0"/>
                <a:ea typeface="Times New Roman" panose="02020603050405020304" pitchFamily="18" charset="0"/>
              </a:rPr>
              <a:t>Consider your temperament and the demands and rhythms of the discipline.</a:t>
            </a:r>
          </a:p>
          <a:p>
            <a:pPr lvl="1"/>
            <a:r>
              <a:rPr lang="en-CA" dirty="0">
                <a:effectLst/>
                <a:latin typeface="Calibri" panose="020F0502020204030204" pitchFamily="34" charset="0"/>
                <a:ea typeface="Times New Roman" panose="02020603050405020304" pitchFamily="18" charset="0"/>
              </a:rPr>
              <a:t>Do you identify with the usual style of  physicians  in the discipline?  </a:t>
            </a:r>
          </a:p>
          <a:p>
            <a:pPr lvl="1"/>
            <a:r>
              <a:rPr lang="en-CA" dirty="0">
                <a:effectLst/>
                <a:latin typeface="Calibri" panose="020F0502020204030204" pitchFamily="34" charset="0"/>
                <a:ea typeface="Times New Roman" panose="02020603050405020304" pitchFamily="18" charset="0"/>
              </a:rPr>
              <a:t>Do the demands and requirements of the discipline match your natural strengths?  </a:t>
            </a:r>
            <a:r>
              <a:rPr lang="en-CA" dirty="0">
                <a:latin typeface="Calibri" panose="020F0502020204030204" pitchFamily="34" charset="0"/>
                <a:ea typeface="Times New Roman" panose="02020603050405020304" pitchFamily="18" charset="0"/>
              </a:rPr>
              <a:t>E.g.</a:t>
            </a:r>
            <a:r>
              <a:rPr lang="en-CA" dirty="0">
                <a:effectLst/>
                <a:latin typeface="Calibri" panose="020F0502020204030204" pitchFamily="34" charset="0"/>
                <a:ea typeface="Times New Roman" panose="02020603050405020304" pitchFamily="18" charset="0"/>
              </a:rPr>
              <a:t> team supervision, night work, multitasking, dealing with families , standing up for long periods etc.</a:t>
            </a:r>
            <a:endParaRPr lang="en-CA" dirty="0">
              <a:effectLst/>
              <a:latin typeface="Calibri" panose="020F0502020204030204" pitchFamily="34" charset="0"/>
              <a:ea typeface="Calibri" panose="020F0502020204030204" pitchFamily="34" charset="0"/>
            </a:endParaRPr>
          </a:p>
          <a:p>
            <a:r>
              <a:rPr lang="en-CA" sz="2400" dirty="0">
                <a:effectLst/>
                <a:latin typeface="Calibri" panose="020F0502020204030204" pitchFamily="34" charset="0"/>
                <a:ea typeface="Times New Roman" panose="02020603050405020304" pitchFamily="18" charset="0"/>
              </a:rPr>
              <a:t>Consider the practice setting and lifestyle. </a:t>
            </a:r>
            <a:r>
              <a:rPr lang="en-CA" sz="2400" dirty="0" err="1">
                <a:effectLst/>
                <a:latin typeface="Calibri" panose="020F0502020204030204" pitchFamily="34" charset="0"/>
                <a:ea typeface="Times New Roman" panose="02020603050405020304" pitchFamily="18" charset="0"/>
              </a:rPr>
              <a:t>Eg</a:t>
            </a:r>
            <a:r>
              <a:rPr lang="en-CA" sz="2400" dirty="0">
                <a:effectLst/>
                <a:latin typeface="Calibri" panose="020F0502020204030204" pitchFamily="34" charset="0"/>
                <a:ea typeface="Times New Roman" panose="02020603050405020304" pitchFamily="18" charset="0"/>
              </a:rPr>
              <a:t> hospital or community based, running a small business and being an employer,  arranging  coverage  and call requirements…</a:t>
            </a:r>
            <a:endParaRPr lang="en-CA" sz="24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414511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Discipline availability for IMGs in Canada</a:t>
            </a:r>
          </a:p>
        </p:txBody>
      </p:sp>
      <p:sp>
        <p:nvSpPr>
          <p:cNvPr id="3" name="Content Placeholder 2"/>
          <p:cNvSpPr>
            <a:spLocks noGrp="1"/>
          </p:cNvSpPr>
          <p:nvPr>
            <p:ph idx="1"/>
          </p:nvPr>
        </p:nvSpPr>
        <p:spPr/>
        <p:txBody>
          <a:bodyPr>
            <a:normAutofit fontScale="85000" lnSpcReduction="20000"/>
          </a:bodyPr>
          <a:lstStyle/>
          <a:p>
            <a:r>
              <a:rPr lang="en-CA" dirty="0"/>
              <a:t>Residency positions available in IMG stream in Canada 2024</a:t>
            </a:r>
          </a:p>
          <a:p>
            <a:pPr lvl="1"/>
            <a:r>
              <a:rPr lang="en-CA" dirty="0"/>
              <a:t>53.1% family medicine (216)</a:t>
            </a:r>
          </a:p>
          <a:p>
            <a:pPr lvl="1"/>
            <a:r>
              <a:rPr lang="en-CA" dirty="0"/>
              <a:t>14.3% internal medicine (59)</a:t>
            </a:r>
          </a:p>
          <a:p>
            <a:pPr lvl="1"/>
            <a:r>
              <a:rPr lang="en-CA" dirty="0"/>
              <a:t>27% psychiatry (24)</a:t>
            </a:r>
          </a:p>
          <a:p>
            <a:pPr lvl="1"/>
            <a:r>
              <a:rPr lang="en-CA" dirty="0"/>
              <a:t>24% pediatrics (25)</a:t>
            </a:r>
          </a:p>
          <a:p>
            <a:pPr lvl="1"/>
            <a:r>
              <a:rPr lang="en-CA" dirty="0"/>
              <a:t>2.7% anesthesiology (11)</a:t>
            </a:r>
          </a:p>
          <a:p>
            <a:pPr marL="457200" lvl="1" indent="0">
              <a:buNone/>
            </a:pPr>
            <a:endParaRPr lang="en-CA" dirty="0"/>
          </a:p>
          <a:p>
            <a:pPr lvl="1"/>
            <a:r>
              <a:rPr lang="en-CA" dirty="0"/>
              <a:t>Positions in other specialties are less than 2%.  </a:t>
            </a:r>
          </a:p>
          <a:p>
            <a:pPr lvl="1"/>
            <a:r>
              <a:rPr lang="en-CA" dirty="0"/>
              <a:t>Surgery is difficult for IMGs</a:t>
            </a:r>
          </a:p>
          <a:p>
            <a:pPr lvl="2"/>
            <a:r>
              <a:rPr lang="en-CA" dirty="0"/>
              <a:t>Orthopedic surgery	1.7% (7)</a:t>
            </a:r>
          </a:p>
          <a:p>
            <a:pPr lvl="2"/>
            <a:r>
              <a:rPr lang="en-CA" dirty="0"/>
              <a:t>General surgery		1.7% (7)</a:t>
            </a:r>
          </a:p>
          <a:p>
            <a:pPr marL="457200" lvl="1" indent="0">
              <a:buNone/>
            </a:pPr>
            <a:endParaRPr lang="en-CA" dirty="0"/>
          </a:p>
          <a:p>
            <a:pPr marL="457200" lvl="1" indent="0">
              <a:buNone/>
            </a:pPr>
            <a:r>
              <a:rPr lang="en-CA" dirty="0"/>
              <a:t>A number of specialties are not available to IMGs.  E.g. plastic surgery, vascular surgery</a:t>
            </a:r>
          </a:p>
          <a:p>
            <a:pPr marL="457200" lvl="1" indent="0">
              <a:buNone/>
            </a:pPr>
            <a:r>
              <a:rPr lang="en-CA" dirty="0"/>
              <a:t>See reports for various years at carms.ca --Data and Reports R-1 </a:t>
            </a:r>
            <a:r>
              <a:rPr lang="en-CA" dirty="0">
                <a:hlinkClick r:id="rId2"/>
              </a:rPr>
              <a:t>https://www.carms.ca/data-reports/r1-data-reports/</a:t>
            </a:r>
            <a:r>
              <a:rPr lang="en-CA" dirty="0"/>
              <a:t>  Table 14</a:t>
            </a:r>
          </a:p>
          <a:p>
            <a:pPr marL="457200" lvl="1" indent="0">
              <a:buNone/>
            </a:pPr>
            <a:endParaRPr lang="en-CA" dirty="0"/>
          </a:p>
          <a:p>
            <a:pPr marL="457200" lvl="1" indent="0">
              <a:buNone/>
            </a:pPr>
            <a:endParaRPr lang="en-CA" dirty="0"/>
          </a:p>
        </p:txBody>
      </p:sp>
    </p:spTree>
    <p:extLst>
      <p:ext uri="{BB962C8B-B14F-4D97-AF65-F5344CB8AC3E}">
        <p14:creationId xmlns:p14="http://schemas.microsoft.com/office/powerpoint/2010/main" val="389805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PURPOSE OF THE SOCIETY OF CANADIANS STUDYING MEDICINE ABROAD (SOCASMA)</a:t>
            </a:r>
          </a:p>
        </p:txBody>
      </p:sp>
      <p:sp>
        <p:nvSpPr>
          <p:cNvPr id="3" name="Content Placeholder 2"/>
          <p:cNvSpPr>
            <a:spLocks noGrp="1"/>
          </p:cNvSpPr>
          <p:nvPr>
            <p:ph idx="1"/>
          </p:nvPr>
        </p:nvSpPr>
        <p:spPr/>
        <p:txBody>
          <a:bodyPr>
            <a:normAutofit fontScale="70000" lnSpcReduction="20000"/>
          </a:bodyPr>
          <a:lstStyle/>
          <a:p>
            <a:pPr marL="514350" indent="-514350">
              <a:buAutoNum type="alphaUcPeriod"/>
            </a:pPr>
            <a:r>
              <a:rPr lang="en-CA" u="sng" dirty="0"/>
              <a:t>Student Support.</a:t>
            </a:r>
          </a:p>
          <a:p>
            <a:r>
              <a:rPr lang="en-CA" dirty="0"/>
              <a:t>Information on website—socasma.com</a:t>
            </a:r>
          </a:p>
          <a:p>
            <a:pPr lvl="1"/>
            <a:r>
              <a:rPr lang="en-CA" dirty="0"/>
              <a:t>Some can only be accessed by members</a:t>
            </a:r>
          </a:p>
          <a:p>
            <a:r>
              <a:rPr lang="en-CA" dirty="0"/>
              <a:t>Facebook pages—public Society of Canadians Studying Medicine Abroad and for CSAs only </a:t>
            </a:r>
            <a:r>
              <a:rPr lang="en-US" dirty="0">
                <a:hlinkClick r:id="rId2"/>
              </a:rPr>
              <a:t>Canadians Studying Medicine Abroad (Closed For Privacy) | Facebook</a:t>
            </a:r>
            <a:endParaRPr lang="en-CA" dirty="0"/>
          </a:p>
          <a:p>
            <a:r>
              <a:rPr lang="en-CA" dirty="0">
                <a:hlinkClick r:id="rId3"/>
              </a:rPr>
              <a:t>Email—socasma@outlook.com</a:t>
            </a:r>
            <a:endParaRPr lang="en-CA" dirty="0"/>
          </a:p>
          <a:p>
            <a:endParaRPr lang="en-CA" dirty="0"/>
          </a:p>
          <a:p>
            <a:pPr marL="514350" indent="-514350">
              <a:buAutoNum type="alphaUcPeriod" startAt="2"/>
            </a:pPr>
            <a:r>
              <a:rPr lang="en-CA" dirty="0"/>
              <a:t>Change the current system that discriminates against international medical graduates via legal action and advocacy. </a:t>
            </a:r>
          </a:p>
          <a:p>
            <a:pPr marL="0" indent="0">
              <a:buNone/>
            </a:pPr>
            <a:endParaRPr lang="en-CA" u="sng" dirty="0"/>
          </a:p>
          <a:p>
            <a:pPr marL="514350" indent="-514350">
              <a:buAutoNum type="alphaUcPeriod" startAt="3"/>
            </a:pPr>
            <a:r>
              <a:rPr lang="en-CA" dirty="0"/>
              <a:t>Improve access to Canadian residency training.</a:t>
            </a:r>
          </a:p>
          <a:p>
            <a:pPr marL="514350" indent="-514350">
              <a:buAutoNum type="alphaUcPeriod" startAt="3"/>
            </a:pPr>
            <a:endParaRPr lang="en-CA" dirty="0"/>
          </a:p>
          <a:p>
            <a:pPr marL="514350" indent="-514350">
              <a:buAutoNum type="alphaUcPeriod" startAt="3"/>
            </a:pPr>
            <a:r>
              <a:rPr lang="en-CA" dirty="0"/>
              <a:t>Fight to retain access to American residency training and to remove barriers to returning home such as more pathways and addressing  unfair certification exam processes.</a:t>
            </a:r>
          </a:p>
          <a:p>
            <a:pPr marL="0" indent="0">
              <a:buNone/>
            </a:pPr>
            <a:endParaRPr lang="en-CA" dirty="0"/>
          </a:p>
        </p:txBody>
      </p:sp>
    </p:spTree>
    <p:extLst>
      <p:ext uri="{BB962C8B-B14F-4D97-AF65-F5344CB8AC3E}">
        <p14:creationId xmlns:p14="http://schemas.microsoft.com/office/powerpoint/2010/main" val="357247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17F8-7AE2-42E9-A479-F2CD26121461}"/>
              </a:ext>
            </a:extLst>
          </p:cNvPr>
          <p:cNvSpPr>
            <a:spLocks noGrp="1"/>
          </p:cNvSpPr>
          <p:nvPr>
            <p:ph type="title"/>
          </p:nvPr>
        </p:nvSpPr>
        <p:spPr>
          <a:xfrm>
            <a:off x="838200" y="385673"/>
            <a:ext cx="10515600" cy="1325563"/>
          </a:xfrm>
        </p:spPr>
        <p:txBody>
          <a:bodyPr>
            <a:normAutofit/>
          </a:bodyPr>
          <a:lstStyle/>
          <a:p>
            <a:r>
              <a:rPr lang="en-CA" dirty="0"/>
              <a:t>Eligibility. General</a:t>
            </a:r>
            <a:br>
              <a:rPr lang="en-CA" dirty="0"/>
            </a:br>
            <a:endParaRPr lang="en-CA" sz="2000" dirty="0"/>
          </a:p>
        </p:txBody>
      </p:sp>
      <p:sp>
        <p:nvSpPr>
          <p:cNvPr id="3" name="Content Placeholder 2">
            <a:extLst>
              <a:ext uri="{FF2B5EF4-FFF2-40B4-BE49-F238E27FC236}">
                <a16:creationId xmlns:a16="http://schemas.microsoft.com/office/drawing/2014/main" id="{15D9246B-9B77-4009-BB14-C7B6354874FA}"/>
              </a:ext>
            </a:extLst>
          </p:cNvPr>
          <p:cNvSpPr>
            <a:spLocks noGrp="1"/>
          </p:cNvSpPr>
          <p:nvPr>
            <p:ph idx="1"/>
          </p:nvPr>
        </p:nvSpPr>
        <p:spPr/>
        <p:txBody>
          <a:bodyPr>
            <a:normAutofit fontScale="92500" lnSpcReduction="20000"/>
          </a:bodyPr>
          <a:lstStyle/>
          <a:p>
            <a:r>
              <a:rPr lang="en-CA" dirty="0"/>
              <a:t>Canada.  KNOW CARMS!  </a:t>
            </a:r>
            <a:r>
              <a:rPr lang="en-CA" dirty="0">
                <a:hlinkClick r:id="rId3"/>
              </a:rPr>
              <a:t>https://www.carms.ca/match/r-1-main-residency-match/eligibility-criteria/</a:t>
            </a:r>
            <a:endParaRPr lang="en-CA" dirty="0"/>
          </a:p>
          <a:p>
            <a:pPr lvl="1"/>
            <a:r>
              <a:rPr lang="en-CA" dirty="0"/>
              <a:t>Canadian citizenship or permanent resident status</a:t>
            </a:r>
          </a:p>
          <a:p>
            <a:pPr lvl="1"/>
            <a:r>
              <a:rPr lang="en-CA" dirty="0"/>
              <a:t>Substantial equivalency examinations—MCCQE Part 1 and NAC OSCE</a:t>
            </a:r>
          </a:p>
          <a:p>
            <a:pPr lvl="1"/>
            <a:r>
              <a:rPr lang="en-CA" dirty="0"/>
              <a:t>Language fluency examination if medical school is located in a country where the language of the public is not English</a:t>
            </a:r>
          </a:p>
          <a:p>
            <a:pPr lvl="1"/>
            <a:r>
              <a:rPr lang="en-CA" dirty="0"/>
              <a:t>Requirements of (1) province and (2) program</a:t>
            </a:r>
          </a:p>
          <a:p>
            <a:r>
              <a:rPr lang="en-CA" dirty="0"/>
              <a:t>MCC has a pathway overview </a:t>
            </a:r>
            <a:r>
              <a:rPr lang="en-CA"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https://mcc.ca/credentials-and-services/pathways-to-licensure/</a:t>
            </a:r>
            <a:r>
              <a:rPr lang="en-CA"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rPr>
              <a:t>     </a:t>
            </a:r>
          </a:p>
          <a:p>
            <a:pPr lvl="1"/>
            <a:r>
              <a:rPr lang="en-CA" dirty="0"/>
              <a:t>But if any discrepancies, CaRMS </a:t>
            </a:r>
            <a:r>
              <a:rPr lang="en-CA"/>
              <a:t>is paramount</a:t>
            </a:r>
            <a:endParaRPr lang="en-CA" dirty="0"/>
          </a:p>
          <a:p>
            <a:r>
              <a:rPr lang="en-CA" dirty="0"/>
              <a:t>USA</a:t>
            </a:r>
          </a:p>
          <a:p>
            <a:pPr lvl="1"/>
            <a:r>
              <a:rPr lang="en-CA" dirty="0"/>
              <a:t>NRMP.org</a:t>
            </a:r>
          </a:p>
          <a:p>
            <a:pPr lvl="1"/>
            <a:r>
              <a:rPr lang="en-CA" dirty="0"/>
              <a:t>Positions outside the match </a:t>
            </a:r>
          </a:p>
          <a:p>
            <a:r>
              <a:rPr lang="en-CA" dirty="0"/>
              <a:t>Country of Study </a:t>
            </a:r>
          </a:p>
          <a:p>
            <a:endParaRPr lang="en-CA" dirty="0"/>
          </a:p>
          <a:p>
            <a:endParaRPr lang="en-CA" dirty="0"/>
          </a:p>
        </p:txBody>
      </p:sp>
    </p:spTree>
    <p:extLst>
      <p:ext uri="{BB962C8B-B14F-4D97-AF65-F5344CB8AC3E}">
        <p14:creationId xmlns:p14="http://schemas.microsoft.com/office/powerpoint/2010/main" val="223475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BBF2-56A6-4192-9DCD-3BE46C8785AE}"/>
              </a:ext>
            </a:extLst>
          </p:cNvPr>
          <p:cNvSpPr>
            <a:spLocks noGrp="1"/>
          </p:cNvSpPr>
          <p:nvPr>
            <p:ph type="title"/>
          </p:nvPr>
        </p:nvSpPr>
        <p:spPr/>
        <p:txBody>
          <a:bodyPr/>
          <a:lstStyle/>
          <a:p>
            <a:r>
              <a:rPr lang="en-CA" dirty="0"/>
              <a:t>Eligibility.  Province specific</a:t>
            </a:r>
          </a:p>
        </p:txBody>
      </p:sp>
      <p:sp>
        <p:nvSpPr>
          <p:cNvPr id="3" name="Content Placeholder 2">
            <a:extLst>
              <a:ext uri="{FF2B5EF4-FFF2-40B4-BE49-F238E27FC236}">
                <a16:creationId xmlns:a16="http://schemas.microsoft.com/office/drawing/2014/main" id="{836D9872-01EB-43FC-8E78-46D4A2A74A87}"/>
              </a:ext>
            </a:extLst>
          </p:cNvPr>
          <p:cNvSpPr>
            <a:spLocks noGrp="1"/>
          </p:cNvSpPr>
          <p:nvPr>
            <p:ph idx="1"/>
          </p:nvPr>
        </p:nvSpPr>
        <p:spPr/>
        <p:txBody>
          <a:bodyPr>
            <a:normAutofit fontScale="92500" lnSpcReduction="10000"/>
          </a:bodyPr>
          <a:lstStyle/>
          <a:p>
            <a:pPr marL="0" indent="0">
              <a:buNone/>
            </a:pPr>
            <a:r>
              <a:rPr lang="en-CA" b="1" dirty="0"/>
              <a:t>Address province specifics: </a:t>
            </a:r>
            <a:r>
              <a:rPr lang="en-CA" dirty="0"/>
              <a:t>PAY ATTENTION TO DETAIL</a:t>
            </a:r>
            <a:endParaRPr lang="en-CA" b="1" dirty="0"/>
          </a:p>
          <a:p>
            <a:pPr marL="0" indent="0">
              <a:buNone/>
            </a:pPr>
            <a:r>
              <a:rPr lang="en-CA" dirty="0"/>
              <a:t>	Each province has its own eligibility criteria</a:t>
            </a:r>
          </a:p>
          <a:p>
            <a:pPr marL="0" indent="0">
              <a:buNone/>
            </a:pPr>
            <a:r>
              <a:rPr lang="en-CA" dirty="0"/>
              <a:t>		-Extra steps to verify degree</a:t>
            </a:r>
          </a:p>
          <a:p>
            <a:pPr marL="0" indent="0">
              <a:buNone/>
            </a:pPr>
            <a:r>
              <a:rPr lang="en-CA" dirty="0"/>
              <a:t>		-Additional examinations</a:t>
            </a:r>
          </a:p>
          <a:p>
            <a:pPr marL="0" indent="0">
              <a:buNone/>
            </a:pPr>
            <a:r>
              <a:rPr lang="en-CA" dirty="0"/>
              <a:t>		-Timing</a:t>
            </a:r>
          </a:p>
          <a:p>
            <a:pPr marL="0" indent="0">
              <a:buNone/>
            </a:pPr>
            <a:r>
              <a:rPr lang="en-CA" dirty="0"/>
              <a:t>Carms.ca:  Provincial Eligibility Criteria </a:t>
            </a:r>
            <a:r>
              <a:rPr lang="en-CA" dirty="0">
                <a:hlinkClick r:id="rId2"/>
              </a:rPr>
              <a:t>https://www.carms.ca/match/r-1-main-residency-match/eligibility-criteria/#1686684323983-90d55bec-f7da</a:t>
            </a:r>
            <a:r>
              <a:rPr lang="en-CA" dirty="0"/>
              <a:t> </a:t>
            </a:r>
          </a:p>
          <a:p>
            <a:pPr marL="0" indent="0">
              <a:buNone/>
            </a:pPr>
            <a:r>
              <a:rPr lang="en-CA" dirty="0"/>
              <a:t>Manitoba, Saskatchewan, and Ontario tend to be most CSA friendly BUT Ontario is considering restricting residency positions to only residents of Ontario in the future.    </a:t>
            </a:r>
          </a:p>
          <a:p>
            <a:pPr marL="0" indent="0">
              <a:buNone/>
            </a:pPr>
            <a:endParaRPr lang="en-CA" dirty="0"/>
          </a:p>
        </p:txBody>
      </p:sp>
    </p:spTree>
    <p:extLst>
      <p:ext uri="{BB962C8B-B14F-4D97-AF65-F5344CB8AC3E}">
        <p14:creationId xmlns:p14="http://schemas.microsoft.com/office/powerpoint/2010/main" val="174468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Eligibility.  Program Specific  </a:t>
            </a:r>
            <a:br>
              <a:rPr lang="en-CA" dirty="0"/>
            </a:br>
            <a:br>
              <a:rPr lang="en-CA" dirty="0"/>
            </a:br>
            <a:endParaRPr lang="en-CA" dirty="0"/>
          </a:p>
        </p:txBody>
      </p:sp>
      <p:sp>
        <p:nvSpPr>
          <p:cNvPr id="3" name="Content Placeholder 2"/>
          <p:cNvSpPr>
            <a:spLocks noGrp="1"/>
          </p:cNvSpPr>
          <p:nvPr>
            <p:ph idx="1"/>
          </p:nvPr>
        </p:nvSpPr>
        <p:spPr/>
        <p:txBody>
          <a:bodyPr/>
          <a:lstStyle/>
          <a:p>
            <a:endParaRPr lang="en-CA" dirty="0"/>
          </a:p>
          <a:p>
            <a:r>
              <a:rPr lang="en-CA" dirty="0"/>
              <a:t>Programs are different.  </a:t>
            </a:r>
            <a:r>
              <a:rPr lang="en-CA" dirty="0" err="1"/>
              <a:t>Eg.</a:t>
            </a:r>
            <a:r>
              <a:rPr lang="en-CA" dirty="0"/>
              <a:t> Some programs only accept IMGs who have done an elective in their school. If you are interested in a program read the fine print.</a:t>
            </a:r>
          </a:p>
          <a:p>
            <a:endParaRPr lang="en-CA" dirty="0"/>
          </a:p>
          <a:p>
            <a:r>
              <a:rPr lang="en-CA" dirty="0"/>
              <a:t>Timing for exams at </a:t>
            </a:r>
            <a:r>
              <a:rPr lang="en-CA" i="1" dirty="0"/>
              <a:t>mcc.ca</a:t>
            </a:r>
            <a:r>
              <a:rPr lang="en-CA" dirty="0"/>
              <a:t>.  Do not miss application deadlines.</a:t>
            </a:r>
          </a:p>
          <a:p>
            <a:pPr marL="0" indent="0">
              <a:buNone/>
            </a:pPr>
            <a:endParaRPr lang="en-CA" dirty="0"/>
          </a:p>
          <a:p>
            <a:r>
              <a:rPr lang="en-CA" dirty="0"/>
              <a:t>Do your homework.  Do not assume.</a:t>
            </a:r>
          </a:p>
          <a:p>
            <a:endParaRPr lang="en-CA" dirty="0"/>
          </a:p>
        </p:txBody>
      </p:sp>
    </p:spTree>
    <p:extLst>
      <p:ext uri="{BB962C8B-B14F-4D97-AF65-F5344CB8AC3E}">
        <p14:creationId xmlns:p14="http://schemas.microsoft.com/office/powerpoint/2010/main" val="117595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1676400" y="-20782"/>
            <a:ext cx="8839200" cy="13716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CA">
              <a:solidFill>
                <a:srgbClr val="D8D8D8"/>
              </a:solidFill>
            </a:endParaRPr>
          </a:p>
        </p:txBody>
      </p:sp>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2FEBCD-4BB0-469F-9120-90B93A3EFB91}" type="slidenum">
              <a:rPr lang="en-US" altLang="en-US">
                <a:solidFill>
                  <a:prstClr val="white"/>
                </a:solidFill>
              </a:rPr>
              <a:pPr/>
              <a:t>23</a:t>
            </a:fld>
            <a:endParaRPr lang="en-US" altLang="en-US">
              <a:solidFill>
                <a:prstClr val="white"/>
              </a:solidFill>
            </a:endParaRPr>
          </a:p>
        </p:txBody>
      </p:sp>
      <p:graphicFrame>
        <p:nvGraphicFramePr>
          <p:cNvPr id="9" name="Diagram 8"/>
          <p:cNvGraphicFramePr/>
          <p:nvPr/>
        </p:nvGraphicFramePr>
        <p:xfrm>
          <a:off x="1704000" y="-228600"/>
          <a:ext cx="926388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txBox="1">
            <a:spLocks/>
          </p:cNvSpPr>
          <p:nvPr/>
        </p:nvSpPr>
        <p:spPr bwMode="auto">
          <a:xfrm>
            <a:off x="1847850" y="1652515"/>
            <a:ext cx="84963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363" indent="-284163" algn="l" defTabSz="912813"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413" indent="-227013" algn="l" defTabSz="912813"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6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813" indent="-227013" algn="l" defTabSz="9128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67"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3"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19"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95" indent="-228588" algn="l" defTabSz="9143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defRPr/>
            </a:pPr>
            <a:r>
              <a:rPr lang="fr-CA" sz="2800" dirty="0">
                <a:solidFill>
                  <a:prstClr val="black"/>
                </a:solidFill>
                <a:hlinkClick r:id="rId8"/>
              </a:rPr>
              <a:t>Program descriptions </a:t>
            </a:r>
            <a:endParaRPr lang="fr-CA" sz="2800" dirty="0">
              <a:solidFill>
                <a:prstClr val="black"/>
              </a:solidFill>
            </a:endParaRPr>
          </a:p>
          <a:p>
            <a:pPr marL="0" indent="0">
              <a:buNone/>
              <a:defRPr/>
            </a:pPr>
            <a:endParaRPr lang="en-US" dirty="0">
              <a:solidFill>
                <a:prstClr val="black"/>
              </a:solidFill>
            </a:endParaRPr>
          </a:p>
          <a:p>
            <a:pPr>
              <a:defRPr/>
            </a:pPr>
            <a:r>
              <a:rPr lang="en-US" dirty="0">
                <a:solidFill>
                  <a:prstClr val="black"/>
                </a:solidFill>
              </a:rPr>
              <a:t>Found on </a:t>
            </a:r>
            <a:r>
              <a:rPr lang="en-US" b="1" dirty="0">
                <a:solidFill>
                  <a:srgbClr val="5C315F"/>
                </a:solidFill>
              </a:rPr>
              <a:t>CaRMS.ca </a:t>
            </a:r>
          </a:p>
          <a:p>
            <a:pPr>
              <a:defRPr/>
            </a:pPr>
            <a:r>
              <a:rPr lang="fr-CA" dirty="0">
                <a:solidFill>
                  <a:prstClr val="black"/>
                </a:solidFill>
              </a:rPr>
              <a:t>Information about the program</a:t>
            </a:r>
            <a:endParaRPr lang="en-US" dirty="0">
              <a:solidFill>
                <a:prstClr val="black"/>
              </a:solidFill>
            </a:endParaRPr>
          </a:p>
          <a:p>
            <a:pPr lvl="1">
              <a:defRPr/>
            </a:pPr>
            <a:r>
              <a:rPr lang="en-US" dirty="0">
                <a:solidFill>
                  <a:prstClr val="black"/>
                </a:solidFill>
              </a:rPr>
              <a:t>Required documents</a:t>
            </a:r>
          </a:p>
          <a:p>
            <a:pPr lvl="1">
              <a:defRPr/>
            </a:pPr>
            <a:r>
              <a:rPr lang="en-US" dirty="0">
                <a:solidFill>
                  <a:prstClr val="black"/>
                </a:solidFill>
              </a:rPr>
              <a:t>Criteria for selection</a:t>
            </a:r>
          </a:p>
          <a:p>
            <a:pPr lvl="1">
              <a:defRPr/>
            </a:pPr>
            <a:r>
              <a:rPr lang="en-US" dirty="0">
                <a:solidFill>
                  <a:prstClr val="black"/>
                </a:solidFill>
              </a:rPr>
              <a:t>What to expect in training</a:t>
            </a:r>
          </a:p>
          <a:p>
            <a:pPr lvl="1">
              <a:defRPr/>
            </a:pPr>
            <a:r>
              <a:rPr lang="en-US" dirty="0">
                <a:solidFill>
                  <a:prstClr val="black"/>
                </a:solidFill>
              </a:rPr>
              <a:t>Links to additional websites</a:t>
            </a:r>
          </a:p>
          <a:p>
            <a:pPr marL="457200" lvl="1" indent="0">
              <a:buNone/>
              <a:defRPr/>
            </a:pPr>
            <a:endParaRPr lang="en-US" sz="2000" dirty="0">
              <a:solidFill>
                <a:prstClr val="black"/>
              </a:solidFill>
            </a:endParaRPr>
          </a:p>
          <a:p>
            <a:pPr marL="457200" lvl="1" indent="0">
              <a:buNone/>
              <a:defRPr/>
            </a:pPr>
            <a:endParaRPr lang="fr-CA" sz="2200" dirty="0">
              <a:solidFill>
                <a:prstClr val="black"/>
              </a:solidFill>
            </a:endParaRPr>
          </a:p>
          <a:p>
            <a:pPr marL="457200" lvl="1" indent="0">
              <a:buNone/>
              <a:defRPr/>
            </a:pPr>
            <a:endParaRPr lang="fr-CA" sz="2000" dirty="0">
              <a:solidFill>
                <a:prstClr val="black"/>
              </a:solidFill>
            </a:endParaRPr>
          </a:p>
          <a:p>
            <a:pPr marL="457200" lvl="1" indent="0">
              <a:buNone/>
              <a:defRPr/>
            </a:pPr>
            <a:endParaRPr lang="fr-CA" dirty="0">
              <a:solidFill>
                <a:prstClr val="black"/>
              </a:solidFill>
            </a:endParaRPr>
          </a:p>
          <a:p>
            <a:pPr marL="0" indent="0">
              <a:buNone/>
              <a:defRPr/>
            </a:pPr>
            <a:endParaRPr lang="fr-CA" dirty="0">
              <a:solidFill>
                <a:prstClr val="black"/>
              </a:solidFill>
            </a:endParaRPr>
          </a:p>
          <a:p>
            <a:pPr marL="0" indent="0">
              <a:buNone/>
              <a:defRPr/>
            </a:pPr>
            <a:endParaRPr lang="fr-CA" dirty="0">
              <a:solidFill>
                <a:prstClr val="black"/>
              </a:solidFill>
            </a:endParaRPr>
          </a:p>
          <a:p>
            <a:pPr>
              <a:defRPr/>
            </a:pPr>
            <a:endParaRPr lang="en-US" dirty="0">
              <a:solidFill>
                <a:prstClr val="black"/>
              </a:solidFill>
            </a:endParaRPr>
          </a:p>
        </p:txBody>
      </p:sp>
    </p:spTree>
    <p:extLst>
      <p:ext uri="{BB962C8B-B14F-4D97-AF65-F5344CB8AC3E}">
        <p14:creationId xmlns:p14="http://schemas.microsoft.com/office/powerpoint/2010/main" val="161889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1030-584D-4693-A438-4E743B5F031E}"/>
              </a:ext>
            </a:extLst>
          </p:cNvPr>
          <p:cNvSpPr>
            <a:spLocks noGrp="1"/>
          </p:cNvSpPr>
          <p:nvPr>
            <p:ph type="title"/>
          </p:nvPr>
        </p:nvSpPr>
        <p:spPr/>
        <p:txBody>
          <a:bodyPr/>
          <a:lstStyle/>
          <a:p>
            <a:r>
              <a:rPr lang="en-CA" dirty="0"/>
              <a:t>Program Descriptions </a:t>
            </a:r>
            <a:br>
              <a:rPr lang="en-CA" dirty="0"/>
            </a:br>
            <a:r>
              <a:rPr lang="en-CA" dirty="0">
                <a:hlinkClick r:id="rId2"/>
              </a:rPr>
              <a:t>Program Descriptions - First Iteration - CaRMS</a:t>
            </a:r>
            <a:endParaRPr lang="en-CA" dirty="0"/>
          </a:p>
        </p:txBody>
      </p:sp>
      <p:sp>
        <p:nvSpPr>
          <p:cNvPr id="3" name="Content Placeholder 2">
            <a:extLst>
              <a:ext uri="{FF2B5EF4-FFF2-40B4-BE49-F238E27FC236}">
                <a16:creationId xmlns:a16="http://schemas.microsoft.com/office/drawing/2014/main" id="{90B77F4E-AA42-4F8C-83A2-B61FE6A190F4}"/>
              </a:ext>
            </a:extLst>
          </p:cNvPr>
          <p:cNvSpPr>
            <a:spLocks noGrp="1"/>
          </p:cNvSpPr>
          <p:nvPr>
            <p:ph idx="1"/>
          </p:nvPr>
        </p:nvSpPr>
        <p:spPr/>
        <p:txBody>
          <a:bodyPr/>
          <a:lstStyle/>
          <a:p>
            <a:pPr marL="0" indent="0">
              <a:buNone/>
            </a:pPr>
            <a:r>
              <a:rPr lang="en-CA" dirty="0"/>
              <a:t>Contains important information on each program in each Faculty:</a:t>
            </a:r>
          </a:p>
          <a:p>
            <a:r>
              <a:rPr lang="en-CA" dirty="0"/>
              <a:t>Contacts</a:t>
            </a:r>
          </a:p>
          <a:p>
            <a:r>
              <a:rPr lang="en-CA" dirty="0"/>
              <a:t>General Instructions and required documents</a:t>
            </a:r>
          </a:p>
          <a:p>
            <a:r>
              <a:rPr lang="en-CA" dirty="0"/>
              <a:t>Describes review process</a:t>
            </a:r>
          </a:p>
          <a:p>
            <a:r>
              <a:rPr lang="en-CA" dirty="0"/>
              <a:t>Sets out selection criteria:  program goals, file review and evaluation criteria, election criteria, interview components and evaluation criteria</a:t>
            </a:r>
          </a:p>
          <a:p>
            <a:r>
              <a:rPr lang="en-CA" dirty="0"/>
              <a:t>Information gathered outside CaRMS</a:t>
            </a:r>
          </a:p>
          <a:p>
            <a:r>
              <a:rPr lang="en-CA" dirty="0"/>
              <a:t>Ranking process</a:t>
            </a:r>
          </a:p>
          <a:p>
            <a:r>
              <a:rPr lang="en-CA" dirty="0"/>
              <a:t>Program Highlights, Training Sites, FAQ</a:t>
            </a:r>
          </a:p>
          <a:p>
            <a:r>
              <a:rPr lang="en-CA" dirty="0"/>
              <a:t>Return of Service</a:t>
            </a:r>
          </a:p>
          <a:p>
            <a:pPr marL="0" indent="0">
              <a:buNone/>
            </a:pPr>
            <a:r>
              <a:rPr lang="en-CA" dirty="0"/>
              <a:t> 	</a:t>
            </a:r>
          </a:p>
        </p:txBody>
      </p:sp>
    </p:spTree>
    <p:extLst>
      <p:ext uri="{BB962C8B-B14F-4D97-AF65-F5344CB8AC3E}">
        <p14:creationId xmlns:p14="http://schemas.microsoft.com/office/powerpoint/2010/main" val="82593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4219-2E57-40EC-A094-5D29711F1152}"/>
              </a:ext>
            </a:extLst>
          </p:cNvPr>
          <p:cNvSpPr>
            <a:spLocks noGrp="1"/>
          </p:cNvSpPr>
          <p:nvPr>
            <p:ph type="title"/>
          </p:nvPr>
        </p:nvSpPr>
        <p:spPr/>
        <p:txBody>
          <a:bodyPr/>
          <a:lstStyle/>
          <a:p>
            <a:r>
              <a:rPr lang="en-CA" dirty="0"/>
              <a:t>Proving Substantial Equivalence</a:t>
            </a:r>
          </a:p>
        </p:txBody>
      </p:sp>
      <p:sp>
        <p:nvSpPr>
          <p:cNvPr id="3" name="Content Placeholder 2">
            <a:extLst>
              <a:ext uri="{FF2B5EF4-FFF2-40B4-BE49-F238E27FC236}">
                <a16:creationId xmlns:a16="http://schemas.microsoft.com/office/drawing/2014/main" id="{93598947-89BE-4FFB-A31D-3A828FE43E16}"/>
              </a:ext>
            </a:extLst>
          </p:cNvPr>
          <p:cNvSpPr>
            <a:spLocks noGrp="1"/>
          </p:cNvSpPr>
          <p:nvPr>
            <p:ph idx="1"/>
          </p:nvPr>
        </p:nvSpPr>
        <p:spPr/>
        <p:txBody>
          <a:bodyPr/>
          <a:lstStyle/>
          <a:p>
            <a:r>
              <a:rPr lang="en-CA" dirty="0"/>
              <a:t>In the USA</a:t>
            </a:r>
          </a:p>
          <a:p>
            <a:pPr lvl="1"/>
            <a:r>
              <a:rPr lang="en-CA" dirty="0"/>
              <a:t>USMLEs</a:t>
            </a:r>
          </a:p>
          <a:p>
            <a:pPr marL="0" indent="0">
              <a:buNone/>
            </a:pPr>
            <a:endParaRPr lang="en-CA" dirty="0"/>
          </a:p>
          <a:p>
            <a:r>
              <a:rPr lang="en-CA" dirty="0"/>
              <a:t>In Canada</a:t>
            </a:r>
          </a:p>
          <a:p>
            <a:pPr lvl="1"/>
            <a:r>
              <a:rPr lang="en-CA" dirty="0"/>
              <a:t>MCCQE Part 1</a:t>
            </a:r>
          </a:p>
          <a:p>
            <a:pPr lvl="1"/>
            <a:r>
              <a:rPr lang="en-CA" dirty="0"/>
              <a:t>NAC OSCE</a:t>
            </a:r>
          </a:p>
          <a:p>
            <a:pPr lvl="1"/>
            <a:r>
              <a:rPr lang="en-US" dirty="0">
                <a:hlinkClick r:id="rId2"/>
              </a:rPr>
              <a:t>Examination Program | Medical Council of Canada (mcc.ca)</a:t>
            </a:r>
            <a:endParaRPr lang="en-US" dirty="0"/>
          </a:p>
          <a:p>
            <a:pPr lvl="1"/>
            <a:endParaRPr lang="en-US" dirty="0"/>
          </a:p>
          <a:p>
            <a:pPr lvl="1"/>
            <a:r>
              <a:rPr lang="en-US" dirty="0"/>
              <a:t>BUT other exams are also required by some provinces.  See provincial criteria. </a:t>
            </a:r>
            <a:r>
              <a:rPr lang="en-CA" dirty="0">
                <a:hlinkClick r:id="rId3"/>
              </a:rPr>
              <a:t>https://www.carms.ca/match/r-1-main-residency-match/eligibility-criteria/</a:t>
            </a:r>
            <a:r>
              <a:rPr lang="en-CA" dirty="0"/>
              <a:t> </a:t>
            </a:r>
          </a:p>
        </p:txBody>
      </p:sp>
    </p:spTree>
    <p:extLst>
      <p:ext uri="{BB962C8B-B14F-4D97-AF65-F5344CB8AC3E}">
        <p14:creationId xmlns:p14="http://schemas.microsoft.com/office/powerpoint/2010/main" val="272946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EB57-3475-C5C1-F112-F6BD5A89D76C}"/>
              </a:ext>
            </a:extLst>
          </p:cNvPr>
          <p:cNvSpPr>
            <a:spLocks noGrp="1"/>
          </p:cNvSpPr>
          <p:nvPr>
            <p:ph type="title"/>
          </p:nvPr>
        </p:nvSpPr>
        <p:spPr/>
        <p:txBody>
          <a:bodyPr/>
          <a:lstStyle/>
          <a:p>
            <a:r>
              <a:rPr lang="en-CA" dirty="0"/>
              <a:t>Some provinces allow USMLEs in substitution for one of these exams </a:t>
            </a:r>
          </a:p>
        </p:txBody>
      </p:sp>
      <p:sp>
        <p:nvSpPr>
          <p:cNvPr id="3" name="Content Placeholder 2">
            <a:extLst>
              <a:ext uri="{FF2B5EF4-FFF2-40B4-BE49-F238E27FC236}">
                <a16:creationId xmlns:a16="http://schemas.microsoft.com/office/drawing/2014/main" id="{442E1238-0E73-03E8-0E05-8603615CE205}"/>
              </a:ext>
            </a:extLst>
          </p:cNvPr>
          <p:cNvSpPr>
            <a:spLocks noGrp="1"/>
          </p:cNvSpPr>
          <p:nvPr>
            <p:ph idx="1"/>
          </p:nvPr>
        </p:nvSpPr>
        <p:spPr/>
        <p:txBody>
          <a:bodyPr/>
          <a:lstStyle/>
          <a:p>
            <a:r>
              <a:rPr lang="en-US" dirty="0"/>
              <a:t>There are now some exceptions to the NAC OSCE and MCCQE1 requirements where USMLEs may be acceptable in some provinces: https://www.carms.ca/match/r-1-main-residency-match/eligibility-criteria/r-1-summary-of-mcc-examination-requirements/#1705502447940-e62adc1a-cecc  </a:t>
            </a:r>
          </a:p>
          <a:p>
            <a:pPr marL="457200" lvl="1" indent="0">
              <a:buNone/>
            </a:pPr>
            <a:endParaRPr lang="en-CA" dirty="0"/>
          </a:p>
          <a:p>
            <a:pPr marL="457200" lvl="1" indent="0">
              <a:buNone/>
            </a:pPr>
            <a:r>
              <a:rPr lang="en-CA" dirty="0"/>
              <a:t>Read carefully.</a:t>
            </a:r>
          </a:p>
        </p:txBody>
      </p:sp>
    </p:spTree>
    <p:extLst>
      <p:ext uri="{BB962C8B-B14F-4D97-AF65-F5344CB8AC3E}">
        <p14:creationId xmlns:p14="http://schemas.microsoft.com/office/powerpoint/2010/main" val="131108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5C6A-2C56-430A-B02F-90BF2CAA8C51}"/>
              </a:ext>
            </a:extLst>
          </p:cNvPr>
          <p:cNvSpPr>
            <a:spLocks noGrp="1"/>
          </p:cNvSpPr>
          <p:nvPr>
            <p:ph type="title"/>
          </p:nvPr>
        </p:nvSpPr>
        <p:spPr/>
        <p:txBody>
          <a:bodyPr/>
          <a:lstStyle/>
          <a:p>
            <a:br>
              <a:rPr lang="en-CA" dirty="0"/>
            </a:br>
            <a:r>
              <a:rPr lang="en-CA" dirty="0"/>
              <a:t>MCCQE1—Information at mcc.ca</a:t>
            </a:r>
          </a:p>
        </p:txBody>
      </p:sp>
      <p:sp>
        <p:nvSpPr>
          <p:cNvPr id="3" name="Content Placeholder 2">
            <a:extLst>
              <a:ext uri="{FF2B5EF4-FFF2-40B4-BE49-F238E27FC236}">
                <a16:creationId xmlns:a16="http://schemas.microsoft.com/office/drawing/2014/main" id="{0FF36E0D-706E-4AE4-AC12-D65CBE73C456}"/>
              </a:ext>
            </a:extLst>
          </p:cNvPr>
          <p:cNvSpPr>
            <a:spLocks noGrp="1"/>
          </p:cNvSpPr>
          <p:nvPr>
            <p:ph idx="1"/>
          </p:nvPr>
        </p:nvSpPr>
        <p:spPr/>
        <p:txBody>
          <a:bodyPr/>
          <a:lstStyle/>
          <a:p>
            <a:pPr marL="0" indent="0">
              <a:buNone/>
            </a:pPr>
            <a:r>
              <a:rPr lang="en-CA" dirty="0"/>
              <a:t>MCC stated Goals:  </a:t>
            </a:r>
          </a:p>
          <a:p>
            <a:pPr marL="0" indent="0">
              <a:buNone/>
            </a:pPr>
            <a:endParaRPr lang="en-CA" dirty="0"/>
          </a:p>
          <a:p>
            <a:pPr marL="0" indent="0">
              <a:buNone/>
            </a:pPr>
            <a:r>
              <a:rPr lang="en-CA" dirty="0"/>
              <a:t>-Modernize exams to better address patient population health issues and psychosocial aspects of care.</a:t>
            </a:r>
          </a:p>
          <a:p>
            <a:pPr marL="0" indent="0">
              <a:buNone/>
            </a:pPr>
            <a:r>
              <a:rPr lang="en-CA" dirty="0"/>
              <a:t>-Ensure critical core competencies, knowledge, skills, and behaviour</a:t>
            </a:r>
          </a:p>
          <a:p>
            <a:pPr marL="0" indent="0">
              <a:buNone/>
            </a:pPr>
            <a:r>
              <a:rPr lang="en-CA" dirty="0"/>
              <a:t>-Expand preparatory materials and enhance these to feature more in-depth content</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2431052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8B48-C072-4DCC-A8F6-8DF1343688A3}"/>
              </a:ext>
            </a:extLst>
          </p:cNvPr>
          <p:cNvSpPr>
            <a:spLocks noGrp="1"/>
          </p:cNvSpPr>
          <p:nvPr>
            <p:ph type="title"/>
          </p:nvPr>
        </p:nvSpPr>
        <p:spPr/>
        <p:txBody>
          <a:bodyPr/>
          <a:lstStyle/>
          <a:p>
            <a:r>
              <a:rPr lang="en-US" dirty="0"/>
              <a:t>BE AWARE OF WHAT IS BEING LOOKED FOR AND USE THE LANUAGE</a:t>
            </a:r>
            <a:endParaRPr lang="en-CA" dirty="0"/>
          </a:p>
        </p:txBody>
      </p:sp>
      <p:sp>
        <p:nvSpPr>
          <p:cNvPr id="3" name="Content Placeholder 2">
            <a:extLst>
              <a:ext uri="{FF2B5EF4-FFF2-40B4-BE49-F238E27FC236}">
                <a16:creationId xmlns:a16="http://schemas.microsoft.com/office/drawing/2014/main" id="{8A3521F0-53A2-4371-B3A4-4B52C49CE07E}"/>
              </a:ext>
            </a:extLst>
          </p:cNvPr>
          <p:cNvSpPr>
            <a:spLocks noGrp="1"/>
          </p:cNvSpPr>
          <p:nvPr>
            <p:ph idx="1"/>
          </p:nvPr>
        </p:nvSpPr>
        <p:spPr/>
        <p:txBody>
          <a:bodyPr/>
          <a:lstStyle/>
          <a:p>
            <a:r>
              <a:rPr lang="en-CA" dirty="0">
                <a:hlinkClick r:id="rId2"/>
              </a:rPr>
              <a:t>CLEO (mcc.ca)</a:t>
            </a:r>
            <a:endParaRPr lang="en-CA" dirty="0"/>
          </a:p>
          <a:p>
            <a:pPr lvl="1"/>
            <a:r>
              <a:rPr lang="en-CA" dirty="0"/>
              <a:t>Objectives of the Considerations of the Legal, Ethical and Organizational Aspects of the Practice of Medicine</a:t>
            </a:r>
          </a:p>
          <a:p>
            <a:pPr lvl="1"/>
            <a:r>
              <a:rPr lang="en-CA" dirty="0"/>
              <a:t>Those CLEO Objectives that are applicable to practice under supervision and therefore will be assessed by the MCCQE Part I, have been identified by italicized and bold print. </a:t>
            </a:r>
          </a:p>
          <a:p>
            <a:r>
              <a:rPr lang="en-CA" dirty="0">
                <a:hlinkClick r:id="rId3"/>
              </a:rPr>
              <a:t>CMPA’s website </a:t>
            </a:r>
            <a:r>
              <a:rPr lang="en-CA" dirty="0"/>
              <a:t>for ethics and practice expectations.  Search for articles dealing with understanding of legal, ethical, and professional obligations. </a:t>
            </a:r>
            <a:endParaRPr lang="en-US" dirty="0"/>
          </a:p>
          <a:p>
            <a:r>
              <a:rPr lang="en-US" dirty="0"/>
              <a:t>Know </a:t>
            </a:r>
            <a:r>
              <a:rPr lang="en-CA" dirty="0" err="1"/>
              <a:t>CanMeds</a:t>
            </a:r>
            <a:r>
              <a:rPr lang="en-CA" dirty="0"/>
              <a:t> and use their language. </a:t>
            </a:r>
            <a:r>
              <a:rPr lang="en-CA" dirty="0">
                <a:hlinkClick r:id="rId4"/>
              </a:rPr>
              <a:t>https://www.royalcollege.ca/en/standards-and-accreditation/canmeds.html</a:t>
            </a:r>
            <a:r>
              <a:rPr lang="en-CA" dirty="0"/>
              <a:t> </a:t>
            </a:r>
          </a:p>
          <a:p>
            <a:endParaRPr lang="en-CA" dirty="0"/>
          </a:p>
        </p:txBody>
      </p:sp>
    </p:spTree>
    <p:extLst>
      <p:ext uri="{BB962C8B-B14F-4D97-AF65-F5344CB8AC3E}">
        <p14:creationId xmlns:p14="http://schemas.microsoft.com/office/powerpoint/2010/main" val="359172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3EED-A614-497C-B190-8BBA94344B15}"/>
              </a:ext>
            </a:extLst>
          </p:cNvPr>
          <p:cNvSpPr>
            <a:spLocks noGrp="1"/>
          </p:cNvSpPr>
          <p:nvPr>
            <p:ph type="title"/>
          </p:nvPr>
        </p:nvSpPr>
        <p:spPr/>
        <p:txBody>
          <a:bodyPr/>
          <a:lstStyle/>
          <a:p>
            <a:r>
              <a:rPr lang="en-US" dirty="0"/>
              <a:t>BE AWARE OF WHAT IS BEING LOOKED FOR AND USE THE LANUAGE</a:t>
            </a:r>
            <a:endParaRPr lang="en-CA" dirty="0"/>
          </a:p>
        </p:txBody>
      </p:sp>
      <p:sp>
        <p:nvSpPr>
          <p:cNvPr id="3" name="Content Placeholder 2">
            <a:extLst>
              <a:ext uri="{FF2B5EF4-FFF2-40B4-BE49-F238E27FC236}">
                <a16:creationId xmlns:a16="http://schemas.microsoft.com/office/drawing/2014/main" id="{DEA49F2B-153F-445C-A60D-0D8E961A455A}"/>
              </a:ext>
            </a:extLst>
          </p:cNvPr>
          <p:cNvSpPr>
            <a:spLocks noGrp="1"/>
          </p:cNvSpPr>
          <p:nvPr>
            <p:ph idx="1"/>
          </p:nvPr>
        </p:nvSpPr>
        <p:spPr/>
        <p:txBody>
          <a:bodyPr/>
          <a:lstStyle/>
          <a:p>
            <a:pPr>
              <a:lnSpc>
                <a:spcPct val="107000"/>
              </a:lnSpc>
              <a:spcAft>
                <a:spcPts val="800"/>
              </a:spcAft>
            </a:pP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err="1">
                <a:effectLst/>
                <a:latin typeface="Calibri" panose="020F0502020204030204" pitchFamily="34" charset="0"/>
                <a:ea typeface="Calibri" panose="020F0502020204030204" pitchFamily="34" charset="0"/>
                <a:cs typeface="Times New Roman" panose="02020603050405020304" pitchFamily="18" charset="0"/>
              </a:rPr>
              <a:t>CanMEDS</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are important in preparation for examinations and assessments for access to residency in Canada</a:t>
            </a:r>
          </a:p>
          <a:p>
            <a:pPr>
              <a:lnSpc>
                <a:spcPct val="107000"/>
              </a:lnSpc>
              <a:spcAft>
                <a:spcPts val="800"/>
              </a:spcAft>
            </a:pPr>
            <a:r>
              <a:rPr lang="en-CA" sz="1800" b="1" dirty="0">
                <a:latin typeface="Calibri" panose="020F0502020204030204" pitchFamily="34" charset="0"/>
                <a:ea typeface="Calibri" panose="020F0502020204030204" pitchFamily="34" charset="0"/>
                <a:cs typeface="Times New Roman" panose="02020603050405020304" pitchFamily="18" charset="0"/>
              </a:rPr>
              <a:t>Use the Can Meds language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CanMEDS Framework:  </a:t>
            </a: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https://www.royalcollege.ca/en/standards-and-accreditation/canmeds.html</a:t>
            </a:r>
            <a:endPar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FAQ:  </a:t>
            </a: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https://www.royalcollege.ca/en/search?search=can+meds+FAQ</a:t>
            </a: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More information about CanMEDS below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39074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C933-6E00-4CEE-8D4F-3EE41BFCDBE9}"/>
              </a:ext>
            </a:extLst>
          </p:cNvPr>
          <p:cNvSpPr>
            <a:spLocks noGrp="1"/>
          </p:cNvSpPr>
          <p:nvPr>
            <p:ph type="title"/>
          </p:nvPr>
        </p:nvSpPr>
        <p:spPr/>
        <p:txBody>
          <a:bodyPr/>
          <a:lstStyle/>
          <a:p>
            <a:r>
              <a:rPr lang="en-CA" dirty="0"/>
              <a:t>Communication</a:t>
            </a:r>
          </a:p>
        </p:txBody>
      </p:sp>
      <p:sp>
        <p:nvSpPr>
          <p:cNvPr id="3" name="Content Placeholder 2">
            <a:extLst>
              <a:ext uri="{FF2B5EF4-FFF2-40B4-BE49-F238E27FC236}">
                <a16:creationId xmlns:a16="http://schemas.microsoft.com/office/drawing/2014/main" id="{FE322F18-914C-4D59-9868-C7454F90A942}"/>
              </a:ext>
            </a:extLst>
          </p:cNvPr>
          <p:cNvSpPr>
            <a:spLocks noGrp="1"/>
          </p:cNvSpPr>
          <p:nvPr>
            <p:ph idx="1"/>
          </p:nvPr>
        </p:nvSpPr>
        <p:spPr/>
        <p:txBody>
          <a:bodyPr>
            <a:normAutofit lnSpcReduction="10000"/>
          </a:bodyPr>
          <a:lstStyle/>
          <a:p>
            <a:pPr marL="0" indent="0">
              <a:buNone/>
            </a:pPr>
            <a:r>
              <a:rPr lang="en-CA" dirty="0"/>
              <a:t>One of our goals is to reach more CSAs.</a:t>
            </a:r>
          </a:p>
          <a:p>
            <a:pPr marL="0" indent="0">
              <a:buNone/>
            </a:pPr>
            <a:endParaRPr lang="en-CA" dirty="0"/>
          </a:p>
          <a:p>
            <a:pPr marL="0" indent="0">
              <a:buNone/>
            </a:pPr>
            <a:r>
              <a:rPr lang="en-CA" dirty="0"/>
              <a:t>Would appreciate your advice before we end today.</a:t>
            </a:r>
          </a:p>
          <a:p>
            <a:pPr marL="0" indent="0">
              <a:buNone/>
            </a:pPr>
            <a:endParaRPr lang="en-CA" dirty="0"/>
          </a:p>
          <a:p>
            <a:pPr marL="0" indent="0">
              <a:buNone/>
            </a:pPr>
            <a:r>
              <a:rPr lang="en-CA" dirty="0"/>
              <a:t>Would also appreciate those of you who join us to consider being representatives of SOCASMA to pass information on to your classmates.</a:t>
            </a:r>
          </a:p>
          <a:p>
            <a:pPr marL="0" indent="0">
              <a:buNone/>
            </a:pPr>
            <a:r>
              <a:rPr lang="en-CA" dirty="0"/>
              <a:t>Would be great to have those who match in Canada and USA to continue to stay connected to their school and advise those seeking to match. </a:t>
            </a:r>
          </a:p>
          <a:p>
            <a:pPr marL="0" indent="0">
              <a:buNone/>
            </a:pPr>
            <a:endParaRPr lang="en-CA" dirty="0"/>
          </a:p>
        </p:txBody>
      </p:sp>
    </p:spTree>
    <p:extLst>
      <p:ext uri="{BB962C8B-B14F-4D97-AF65-F5344CB8AC3E}">
        <p14:creationId xmlns:p14="http://schemas.microsoft.com/office/powerpoint/2010/main" val="144433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51264" y="6172200"/>
            <a:ext cx="804672" cy="612648"/>
          </a:xfrm>
          <a:prstGeom prst="rect">
            <a:avLst/>
          </a:prstGeom>
        </p:spPr>
        <p:txBody>
          <a:bodyPr/>
          <a:lstStyle/>
          <a:p>
            <a:fld id="{58AE1545-FC91-48A9-9D85-2F175F699741}" type="slidenum">
              <a:rPr lang="en-US" smtClean="0">
                <a:solidFill>
                  <a:prstClr val="white"/>
                </a:solidFill>
              </a:rPr>
              <a:pPr/>
              <a:t>30</a:t>
            </a:fld>
            <a:endParaRPr lang="en-US">
              <a:solidFill>
                <a:prstClr val="white"/>
              </a:solidFill>
            </a:endParaRPr>
          </a:p>
        </p:txBody>
      </p:sp>
      <p:sp>
        <p:nvSpPr>
          <p:cNvPr id="3" name="Footer Placeholder 2"/>
          <p:cNvSpPr>
            <a:spLocks noGrp="1"/>
          </p:cNvSpPr>
          <p:nvPr>
            <p:ph type="ftr" sz="quarter" idx="4294967295"/>
          </p:nvPr>
        </p:nvSpPr>
        <p:spPr>
          <a:xfrm>
            <a:off x="5995448" y="1268760"/>
            <a:ext cx="4644008" cy="612648"/>
          </a:xfrm>
          <a:prstGeom prst="rect">
            <a:avLst/>
          </a:prstGeom>
        </p:spPr>
        <p:txBody>
          <a:bodyPr/>
          <a:lstStyle/>
          <a:p>
            <a:pPr defTabSz="912813" fontAlgn="base">
              <a:spcBef>
                <a:spcPct val="0"/>
              </a:spcBef>
              <a:spcAft>
                <a:spcPct val="0"/>
              </a:spcAft>
            </a:pPr>
            <a:r>
              <a:rPr lang="en-US" dirty="0">
                <a:solidFill>
                  <a:prstClr val="black"/>
                </a:solidFill>
                <a:cs typeface="Arial" panose="020B0604020202020204" pitchFamily="34" charset="0"/>
              </a:rPr>
              <a:t> National Assessment Collaboration OSCE</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4499992" cy="6883150"/>
          </a:xfrm>
          <a:prstGeom prst="rect">
            <a:avLst/>
          </a:prstGeom>
        </p:spPr>
      </p:pic>
      <p:sp>
        <p:nvSpPr>
          <p:cNvPr id="7" name="Content Placeholder 2"/>
          <p:cNvSpPr txBox="1">
            <a:spLocks/>
          </p:cNvSpPr>
          <p:nvPr/>
        </p:nvSpPr>
        <p:spPr>
          <a:xfrm>
            <a:off x="5663952" y="1916832"/>
            <a:ext cx="4896544" cy="4176464"/>
          </a:xfrm>
          <a:prstGeom prst="rect">
            <a:avLst/>
          </a:prstGeom>
        </p:spPr>
        <p:txBody>
          <a:bodyPr vert="horz" lIns="91440" tIns="45720" rIns="91440" bIns="45720" rtlCol="0">
            <a:noAutofit/>
          </a:bodyPr>
          <a:lstStyle>
            <a:lvl1pPr marL="342900" indent="-342900" algn="l" defTabSz="914400" rtl="0" eaLnBrk="1" latinLnBrk="0" hangingPunct="1">
              <a:spcBef>
                <a:spcPts val="200"/>
              </a:spcBef>
              <a:buFont typeface="Arial" pitchFamily="34" charset="0"/>
              <a:buChar char="•"/>
              <a:defRPr sz="36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ts val="200"/>
              </a:spcBef>
              <a:buFont typeface="Arial" pitchFamily="34" charset="0"/>
              <a:buChar char="–"/>
              <a:defRPr sz="2800" kern="1200">
                <a:solidFill>
                  <a:srgbClr val="595959"/>
                </a:solidFill>
                <a:latin typeface="Times New Roman" pitchFamily="18" charset="0"/>
                <a:ea typeface="+mn-ea"/>
                <a:cs typeface="Times New Roman" pitchFamily="18" charset="0"/>
              </a:defRPr>
            </a:lvl2pPr>
            <a:lvl3pPr marL="1143000" indent="-228600" algn="l" defTabSz="914400" rtl="0" eaLnBrk="1" latinLnBrk="0" hangingPunct="1">
              <a:spcBef>
                <a:spcPts val="2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ts val="200"/>
              </a:spcBef>
              <a:buFont typeface="Arial" pitchFamily="34" charset="0"/>
              <a:buChar char="–"/>
              <a:defRPr sz="2000" kern="1200">
                <a:solidFill>
                  <a:srgbClr val="595959"/>
                </a:solidFill>
                <a:latin typeface="Times New Roman" pitchFamily="18" charset="0"/>
                <a:ea typeface="+mn-ea"/>
                <a:cs typeface="Times New Roman" pitchFamily="18" charset="0"/>
              </a:defRPr>
            </a:lvl4pPr>
            <a:lvl5pPr marL="2057400" indent="-228600" algn="l" defTabSz="914400" rtl="0" eaLnBrk="1" latinLnBrk="0" hangingPunct="1">
              <a:spcBef>
                <a:spcPts val="2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Aft>
                <a:spcPct val="0"/>
              </a:spcAft>
            </a:pPr>
            <a:endParaRPr lang="en-US" sz="2300" dirty="0"/>
          </a:p>
          <a:p>
            <a:pPr lvl="1" fontAlgn="base">
              <a:spcAft>
                <a:spcPct val="0"/>
              </a:spcAft>
              <a:buFont typeface="Arial" pitchFamily="34" charset="0"/>
              <a:buChar char="•"/>
            </a:pPr>
            <a:r>
              <a:rPr lang="en-US" sz="1800" dirty="0"/>
              <a:t>since 2011</a:t>
            </a:r>
          </a:p>
          <a:p>
            <a:pPr lvl="1" fontAlgn="base">
              <a:spcAft>
                <a:spcPct val="0"/>
              </a:spcAft>
              <a:buFont typeface="Arial" pitchFamily="34" charset="0"/>
              <a:buChar char="•"/>
            </a:pPr>
            <a:r>
              <a:rPr lang="en-US" sz="1800" dirty="0"/>
              <a:t>assesses readiness of IMGs for entry into Canadian residency programs</a:t>
            </a:r>
          </a:p>
          <a:p>
            <a:pPr lvl="2" fontAlgn="base">
              <a:spcAft>
                <a:spcPct val="0"/>
              </a:spcAft>
              <a:buFont typeface="Courier New" pitchFamily="49" charset="0"/>
              <a:buChar char="o"/>
            </a:pPr>
            <a:r>
              <a:rPr lang="en-US" sz="1800" dirty="0">
                <a:solidFill>
                  <a:prstClr val="black"/>
                </a:solidFill>
              </a:rPr>
              <a:t>provides residency program directors with objective information on the skills, attitudes and knowledge level of applicants</a:t>
            </a:r>
          </a:p>
          <a:p>
            <a:pPr lvl="1" fontAlgn="base">
              <a:spcAft>
                <a:spcPct val="0"/>
              </a:spcAft>
              <a:buFont typeface="Arial" pitchFamily="34" charset="0"/>
              <a:buChar char="•"/>
            </a:pPr>
            <a:r>
              <a:rPr lang="en-US" sz="1800" dirty="0"/>
              <a:t>MCC and provincial IMG partners </a:t>
            </a:r>
          </a:p>
          <a:p>
            <a:pPr lvl="1" fontAlgn="base">
              <a:spcAft>
                <a:spcPct val="0"/>
              </a:spcAft>
              <a:buFont typeface="Arial" pitchFamily="34" charset="0"/>
              <a:buChar char="•"/>
            </a:pPr>
            <a:r>
              <a:rPr lang="en-US" sz="1800" dirty="0"/>
              <a:t>NAC required by all Canadian residency programs</a:t>
            </a:r>
          </a:p>
          <a:p>
            <a:pPr marL="0" indent="0" fontAlgn="base">
              <a:spcBef>
                <a:spcPts val="600"/>
              </a:spcBef>
              <a:spcAft>
                <a:spcPct val="0"/>
              </a:spcAft>
              <a:buNone/>
            </a:pPr>
            <a:endParaRPr lang="en-CA" sz="2200" dirty="0">
              <a:solidFill>
                <a:prstClr val="black"/>
              </a:solidFill>
            </a:endParaRPr>
          </a:p>
        </p:txBody>
      </p:sp>
    </p:spTree>
    <p:extLst>
      <p:ext uri="{BB962C8B-B14F-4D97-AF65-F5344CB8AC3E}">
        <p14:creationId xmlns:p14="http://schemas.microsoft.com/office/powerpoint/2010/main" val="1966528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437112"/>
            <a:ext cx="8724900" cy="1676400"/>
          </a:xfrm>
          <a:prstGeom prst="rect">
            <a:avLst/>
          </a:prstGeom>
        </p:spPr>
      </p:pic>
      <p:sp>
        <p:nvSpPr>
          <p:cNvPr id="2" name="Title 1"/>
          <p:cNvSpPr>
            <a:spLocks noGrp="1"/>
          </p:cNvSpPr>
          <p:nvPr>
            <p:ph type="title"/>
          </p:nvPr>
        </p:nvSpPr>
        <p:spPr>
          <a:xfrm>
            <a:off x="2000250" y="476672"/>
            <a:ext cx="8229600" cy="1143000"/>
          </a:xfrm>
        </p:spPr>
        <p:txBody>
          <a:bodyPr/>
          <a:lstStyle/>
          <a:p>
            <a:r>
              <a:rPr lang="en-US" dirty="0">
                <a:solidFill>
                  <a:srgbClr val="88B3BC"/>
                </a:solidFill>
                <a:latin typeface="Arial" pitchFamily="34" charset="0"/>
                <a:cs typeface="Arial" pitchFamily="34" charset="0"/>
                <a:hlinkClick r:id="rId3"/>
              </a:rPr>
              <a:t>NAC OSCE:  What is being assessed?</a:t>
            </a:r>
            <a:endParaRPr lang="en-CA" dirty="0"/>
          </a:p>
        </p:txBody>
      </p:sp>
      <p:sp>
        <p:nvSpPr>
          <p:cNvPr id="4" name="Footer Placeholder 3"/>
          <p:cNvSpPr>
            <a:spLocks noGrp="1"/>
          </p:cNvSpPr>
          <p:nvPr>
            <p:ph type="ftr" sz="quarter" idx="4294967295"/>
          </p:nvPr>
        </p:nvSpPr>
        <p:spPr>
          <a:xfrm>
            <a:off x="4572000" y="6416676"/>
            <a:ext cx="2895600" cy="288925"/>
          </a:xfrm>
          <a:prstGeom prst="rect">
            <a:avLst/>
          </a:prstGeom>
        </p:spPr>
        <p:txBody>
          <a:bodyPr/>
          <a:lstStyle/>
          <a:p>
            <a:pPr defTabSz="912813" fontAlgn="base">
              <a:spcBef>
                <a:spcPct val="0"/>
              </a:spcBef>
              <a:spcAft>
                <a:spcPct val="0"/>
              </a:spcAft>
            </a:pPr>
            <a:r>
              <a:rPr lang="en-CA" dirty="0">
                <a:solidFill>
                  <a:prstClr val="black"/>
                </a:solidFill>
                <a:cs typeface="Arial" panose="020B0604020202020204" pitchFamily="34" charset="0"/>
              </a:rPr>
              <a:t>© NAC / MCC 2014</a:t>
            </a:r>
          </a:p>
        </p:txBody>
      </p:sp>
      <p:sp>
        <p:nvSpPr>
          <p:cNvPr id="5" name="Slide Number Placeholder 4"/>
          <p:cNvSpPr>
            <a:spLocks noGrp="1"/>
          </p:cNvSpPr>
          <p:nvPr>
            <p:ph type="sldNum" sz="quarter" idx="4294967295"/>
          </p:nvPr>
        </p:nvSpPr>
        <p:spPr>
          <a:xfrm>
            <a:off x="9221153" y="6381329"/>
            <a:ext cx="685800" cy="365125"/>
          </a:xfrm>
          <a:prstGeom prst="rect">
            <a:avLst/>
          </a:prstGeom>
        </p:spPr>
        <p:txBody>
          <a:bodyPr/>
          <a:lstStyle/>
          <a:p>
            <a:fld id="{141A5D19-EF63-49ED-A7DA-782C389D38A5}" type="slidenum">
              <a:rPr lang="en-CA" smtClean="0">
                <a:solidFill>
                  <a:prstClr val="white"/>
                </a:solidFill>
              </a:rPr>
              <a:pPr/>
              <a:t>31</a:t>
            </a:fld>
            <a:endParaRPr lang="en-CA" dirty="0">
              <a:solidFill>
                <a:prstClr val="white"/>
              </a:solidFill>
            </a:endParaRPr>
          </a:p>
        </p:txBody>
      </p:sp>
      <p:sp>
        <p:nvSpPr>
          <p:cNvPr id="8" name="Content Placeholder 2"/>
          <p:cNvSpPr txBox="1">
            <a:spLocks/>
          </p:cNvSpPr>
          <p:nvPr/>
        </p:nvSpPr>
        <p:spPr>
          <a:xfrm>
            <a:off x="1905000" y="1454727"/>
            <a:ext cx="8001000" cy="3200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361950" indent="-361950" algn="l" defTabSz="914400" rtl="0" eaLnBrk="1" latinLnBrk="0" hangingPunct="1">
              <a:spcBef>
                <a:spcPts val="600"/>
              </a:spcBef>
              <a:spcAft>
                <a:spcPts val="0"/>
              </a:spcAft>
              <a:buClr>
                <a:schemeClr val="accent2"/>
              </a:buClr>
              <a:buFont typeface="Webdings" pitchFamily="18" charset="2"/>
              <a:buChar char="4"/>
              <a:defRPr sz="2600" kern="1200">
                <a:solidFill>
                  <a:schemeClr val="tx1"/>
                </a:solidFill>
                <a:latin typeface="+mn-lt"/>
                <a:ea typeface="+mn-ea"/>
                <a:cs typeface="+mn-cs"/>
              </a:defRPr>
            </a:lvl2pPr>
            <a:lvl3pPr marL="895350" indent="-266700" algn="l" defTabSz="914400" rtl="0" eaLnBrk="1" latinLnBrk="0" hangingPunct="1">
              <a:spcBef>
                <a:spcPts val="600"/>
              </a:spcBef>
              <a:spcAft>
                <a:spcPts val="0"/>
              </a:spcAft>
              <a:buClr>
                <a:schemeClr val="accent5"/>
              </a:buClr>
              <a:buFont typeface="Arial" pitchFamily="34" charset="0"/>
              <a:buChar char="◦"/>
              <a:defRPr sz="2400" kern="1200">
                <a:solidFill>
                  <a:schemeClr val="accent5"/>
                </a:solidFill>
                <a:latin typeface="+mn-lt"/>
                <a:ea typeface="+mn-ea"/>
                <a:cs typeface="+mn-cs"/>
              </a:defRPr>
            </a:lvl3pPr>
            <a:lvl4pPr marL="1438275" indent="-276225" algn="l" defTabSz="914400" rtl="0" eaLnBrk="1" latinLnBrk="0" hangingPunct="1">
              <a:spcBef>
                <a:spcPts val="600"/>
              </a:spcBef>
              <a:spcAft>
                <a:spcPts val="0"/>
              </a:spcAft>
              <a:buFont typeface="Wingdings" pitchFamily="2" charset="2"/>
              <a:buChar char="§"/>
              <a:defRPr sz="2000" kern="1200">
                <a:solidFill>
                  <a:schemeClr val="accent6">
                    <a:lumMod val="60000"/>
                    <a:lumOff val="40000"/>
                  </a:schemeClr>
                </a:solidFill>
                <a:latin typeface="+mn-lt"/>
                <a:ea typeface="+mn-ea"/>
                <a:cs typeface="+mn-cs"/>
              </a:defRPr>
            </a:lvl4pPr>
            <a:lvl5pPr marL="2047875" indent="-342900" algn="l" defTabSz="914400" rtl="0" eaLnBrk="1" latinLnBrk="0" hangingPunct="1">
              <a:spcBef>
                <a:spcPts val="600"/>
              </a:spcBef>
              <a:spcAft>
                <a:spcPts val="0"/>
              </a:spcAft>
              <a:buSzPct val="80000"/>
              <a:buFont typeface="Arial" pitchFamily="34" charset="0"/>
              <a:buChar char="»"/>
              <a:defRPr sz="2000" kern="1200">
                <a:solidFill>
                  <a:schemeClr val="accent5"/>
                </a:solidFill>
                <a:latin typeface="+mn-lt"/>
                <a:ea typeface="+mn-ea"/>
                <a:cs typeface="+mn-cs"/>
              </a:defRPr>
            </a:lvl5pPr>
            <a:lvl6pPr marL="2514600" indent="-276225" algn="l" defTabSz="914400" rtl="0" eaLnBrk="1" latinLnBrk="0" hangingPunct="1">
              <a:spcBef>
                <a:spcPts val="600"/>
              </a:spcBef>
              <a:spcAft>
                <a:spcPts val="0"/>
              </a:spcAft>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buClr>
                <a:srgbClr val="6399AF"/>
              </a:buClr>
            </a:pPr>
            <a:r>
              <a:rPr lang="en-US" sz="2500" dirty="0">
                <a:solidFill>
                  <a:prstClr val="black"/>
                </a:solidFill>
              </a:rPr>
              <a:t>a candidate's clinical skills, knowledge, and behaviours at a level of a recent Canadian medical graduate</a:t>
            </a:r>
          </a:p>
          <a:p>
            <a:pPr lvl="1" fontAlgn="base">
              <a:buClr>
                <a:srgbClr val="6399AF"/>
              </a:buClr>
            </a:pPr>
            <a:r>
              <a:rPr lang="en-US" sz="2500" dirty="0">
                <a:solidFill>
                  <a:prstClr val="black"/>
                </a:solidFill>
              </a:rPr>
              <a:t>Includes, but not limited to, problems in medicine, pediatrics, obstetrics, gynecology, psychiatry and surgery</a:t>
            </a:r>
          </a:p>
          <a:p>
            <a:pPr lvl="1" fontAlgn="base">
              <a:buClr>
                <a:srgbClr val="6399AF"/>
              </a:buClr>
            </a:pPr>
            <a:r>
              <a:rPr lang="en-US" sz="2500" dirty="0">
                <a:solidFill>
                  <a:prstClr val="black"/>
                </a:solidFill>
              </a:rPr>
              <a:t>Includes communication, language and patient-candidate interaction (professionalism - respect, appropriate consent etc.)</a:t>
            </a:r>
          </a:p>
          <a:p>
            <a:pPr lvl="1" fontAlgn="base">
              <a:buClr>
                <a:srgbClr val="6399AF"/>
              </a:buClr>
            </a:pPr>
            <a:r>
              <a:rPr lang="en-US" sz="2500" dirty="0">
                <a:solidFill>
                  <a:prstClr val="black"/>
                </a:solidFill>
              </a:rPr>
              <a:t>Physician Examiners use a 5-point rating scale</a:t>
            </a:r>
            <a:endParaRPr lang="en-CA" sz="2500" dirty="0">
              <a:solidFill>
                <a:prstClr val="black"/>
              </a:solidFill>
            </a:endParaRPr>
          </a:p>
        </p:txBody>
      </p:sp>
    </p:spTree>
    <p:extLst>
      <p:ext uri="{BB962C8B-B14F-4D97-AF65-F5344CB8AC3E}">
        <p14:creationId xmlns:p14="http://schemas.microsoft.com/office/powerpoint/2010/main" val="2908898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2035-E194-4135-9248-C59107A161D9}"/>
              </a:ext>
            </a:extLst>
          </p:cNvPr>
          <p:cNvSpPr>
            <a:spLocks noGrp="1"/>
          </p:cNvSpPr>
          <p:nvPr>
            <p:ph type="title"/>
          </p:nvPr>
        </p:nvSpPr>
        <p:spPr/>
        <p:txBody>
          <a:bodyPr/>
          <a:lstStyle/>
          <a:p>
            <a:r>
              <a:rPr lang="en-CA" dirty="0"/>
              <a:t>MCC Examinations</a:t>
            </a:r>
          </a:p>
        </p:txBody>
      </p:sp>
      <p:sp>
        <p:nvSpPr>
          <p:cNvPr id="3" name="Content Placeholder 2">
            <a:extLst>
              <a:ext uri="{FF2B5EF4-FFF2-40B4-BE49-F238E27FC236}">
                <a16:creationId xmlns:a16="http://schemas.microsoft.com/office/drawing/2014/main" id="{64183723-BDD9-4E46-AC0F-A6D76C8D968C}"/>
              </a:ext>
            </a:extLst>
          </p:cNvPr>
          <p:cNvSpPr>
            <a:spLocks noGrp="1"/>
          </p:cNvSpPr>
          <p:nvPr>
            <p:ph idx="1"/>
          </p:nvPr>
        </p:nvSpPr>
        <p:spPr/>
        <p:txBody>
          <a:bodyPr>
            <a:normAutofit fontScale="92500"/>
          </a:bodyPr>
          <a:lstStyle/>
          <a:p>
            <a:r>
              <a:rPr lang="en-CA" dirty="0"/>
              <a:t>Look at the information about each exam  </a:t>
            </a:r>
            <a:r>
              <a:rPr lang="en-CA" dirty="0">
                <a:hlinkClick r:id="rId2"/>
              </a:rPr>
              <a:t>https://mcc.ca/examinations/</a:t>
            </a:r>
            <a:endParaRPr lang="en-CA" dirty="0"/>
          </a:p>
          <a:p>
            <a:endParaRPr lang="en-CA" dirty="0"/>
          </a:p>
          <a:p>
            <a:r>
              <a:rPr lang="en-CA" dirty="0"/>
              <a:t>MCC video on examinations for IMGs:  </a:t>
            </a:r>
            <a:r>
              <a:rPr lang="en-CA" dirty="0">
                <a:hlinkClick r:id="rId3"/>
              </a:rPr>
              <a:t>https://www.mccevolution.ca/international-students-graduates/videos/</a:t>
            </a:r>
            <a:endParaRPr lang="en-CA" dirty="0"/>
          </a:p>
          <a:p>
            <a:r>
              <a:rPr lang="en-CA" dirty="0"/>
              <a:t>NAC OSCE:  information and preparatory material:  </a:t>
            </a:r>
            <a:r>
              <a:rPr lang="en-CA" dirty="0">
                <a:hlinkClick r:id="rId4"/>
              </a:rPr>
              <a:t>https://www.mccevolution.ca/objective-structured-clinical-examination-osce-orientation-resources/</a:t>
            </a:r>
            <a:endParaRPr lang="en-CA" dirty="0"/>
          </a:p>
          <a:p>
            <a:r>
              <a:rPr lang="en-CA" dirty="0"/>
              <a:t>MCCQE Part 1:  information and preparatory material:  </a:t>
            </a:r>
            <a:r>
              <a:rPr lang="en-CA" dirty="0">
                <a:hlinkClick r:id="rId5"/>
              </a:rPr>
              <a:t>https://www.mccevolution.ca/?s=MCCQE+Part+1</a:t>
            </a:r>
            <a:endParaRPr lang="en-CA" dirty="0"/>
          </a:p>
          <a:p>
            <a:endParaRPr lang="en-CA" dirty="0"/>
          </a:p>
        </p:txBody>
      </p:sp>
    </p:spTree>
    <p:extLst>
      <p:ext uri="{BB962C8B-B14F-4D97-AF65-F5344CB8AC3E}">
        <p14:creationId xmlns:p14="http://schemas.microsoft.com/office/powerpoint/2010/main" val="162444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Recommended Study Tips</a:t>
            </a:r>
          </a:p>
        </p:txBody>
      </p:sp>
      <p:sp>
        <p:nvSpPr>
          <p:cNvPr id="3" name="Content Placeholder 2"/>
          <p:cNvSpPr>
            <a:spLocks noGrp="1"/>
          </p:cNvSpPr>
          <p:nvPr>
            <p:ph idx="1"/>
          </p:nvPr>
        </p:nvSpPr>
        <p:spPr/>
        <p:txBody>
          <a:bodyPr>
            <a:normAutofit/>
          </a:bodyPr>
          <a:lstStyle/>
          <a:p>
            <a:pPr marL="457200" lvl="1" indent="0">
              <a:buNone/>
            </a:pPr>
            <a:r>
              <a:rPr lang="en-CA" u="sng" dirty="0"/>
              <a:t>KEEP THE OBJECTIVES OF WHAT IS BEING TESTED AS SET OUT ABOVE IN MIND AND PRACTICE USING THE LANGUAGE</a:t>
            </a:r>
          </a:p>
          <a:p>
            <a:pPr marL="457200" lvl="1" indent="0">
              <a:buNone/>
            </a:pPr>
            <a:endParaRPr lang="en-CA" u="sng" dirty="0"/>
          </a:p>
          <a:p>
            <a:pPr marL="457200" lvl="1" indent="0">
              <a:buNone/>
            </a:pPr>
            <a:r>
              <a:rPr lang="en-CA" u="sng" dirty="0"/>
              <a:t>Partner up </a:t>
            </a:r>
            <a:r>
              <a:rPr lang="en-CA" dirty="0"/>
              <a:t>with people who have common goals.</a:t>
            </a:r>
          </a:p>
          <a:p>
            <a:pPr marL="457200" lvl="1" indent="0">
              <a:buNone/>
            </a:pPr>
            <a:endParaRPr lang="en-CA" u="sng" dirty="0"/>
          </a:p>
          <a:p>
            <a:pPr marL="457200" lvl="1" indent="0">
              <a:buNone/>
            </a:pPr>
            <a:r>
              <a:rPr lang="en-CA" sz="1800" dirty="0">
                <a:effectLst/>
                <a:latin typeface="Calibri" panose="020F0502020204030204" pitchFamily="34" charset="0"/>
                <a:ea typeface="Times New Roman" panose="02020603050405020304" pitchFamily="18" charset="0"/>
              </a:rPr>
              <a:t>Consider US exams , at least Step 2 , for partial prep for QE1, even if you do not pursue the US match.  </a:t>
            </a:r>
          </a:p>
          <a:p>
            <a:pPr marL="457200" lvl="1" indent="0">
              <a:buNone/>
            </a:pPr>
            <a:endParaRPr lang="en-CA" sz="1800" dirty="0">
              <a:latin typeface="Calibri" panose="020F0502020204030204" pitchFamily="34" charset="0"/>
              <a:ea typeface="Times New Roman" panose="02020603050405020304" pitchFamily="18" charset="0"/>
            </a:endParaRPr>
          </a:p>
          <a:p>
            <a:pPr marL="457200" lvl="1" indent="0">
              <a:buNone/>
            </a:pPr>
            <a:r>
              <a:rPr lang="en-CA" sz="1800" dirty="0">
                <a:effectLst/>
                <a:latin typeface="Calibri" panose="020F0502020204030204" pitchFamily="34" charset="0"/>
                <a:ea typeface="Times New Roman" panose="02020603050405020304" pitchFamily="18" charset="0"/>
              </a:rPr>
              <a:t>There are videos on Canadian public health, ethics, and how to prepare for MCCQE1 </a:t>
            </a:r>
            <a:r>
              <a:rPr lang="en-CA" sz="1800" dirty="0">
                <a:latin typeface="Calibri" panose="020F0502020204030204" pitchFamily="34" charset="0"/>
                <a:ea typeface="Times New Roman" panose="02020603050405020304" pitchFamily="18" charset="0"/>
              </a:rPr>
              <a:t>online.  </a:t>
            </a:r>
          </a:p>
          <a:p>
            <a:pPr marL="457200" lvl="1" indent="0">
              <a:buNone/>
            </a:pPr>
            <a:endParaRPr lang="en-CA" sz="1800" dirty="0">
              <a:latin typeface="Calibri" panose="020F0502020204030204" pitchFamily="34" charset="0"/>
            </a:endParaRPr>
          </a:p>
          <a:p>
            <a:pPr marL="457200" lvl="1" indent="0">
              <a:buNone/>
            </a:pPr>
            <a:r>
              <a:rPr lang="en-CA" sz="1800" dirty="0">
                <a:latin typeface="Calibri" panose="020F0502020204030204" pitchFamily="34" charset="0"/>
              </a:rPr>
              <a:t>Understanding ethics and Canadian public health principles is important.</a:t>
            </a:r>
            <a:endParaRPr lang="en-CA" dirty="0"/>
          </a:p>
        </p:txBody>
      </p:sp>
    </p:spTree>
    <p:extLst>
      <p:ext uri="{BB962C8B-B14F-4D97-AF65-F5344CB8AC3E}">
        <p14:creationId xmlns:p14="http://schemas.microsoft.com/office/powerpoint/2010/main" val="3751339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C8B4-595F-335E-1257-6C279BB4F5F7}"/>
              </a:ext>
            </a:extLst>
          </p:cNvPr>
          <p:cNvSpPr>
            <a:spLocks noGrp="1"/>
          </p:cNvSpPr>
          <p:nvPr>
            <p:ph type="title"/>
          </p:nvPr>
        </p:nvSpPr>
        <p:spPr/>
        <p:txBody>
          <a:bodyPr/>
          <a:lstStyle/>
          <a:p>
            <a:r>
              <a:rPr lang="en-CA" dirty="0"/>
              <a:t>Recommended Study Tips</a:t>
            </a:r>
          </a:p>
        </p:txBody>
      </p:sp>
      <p:sp>
        <p:nvSpPr>
          <p:cNvPr id="3" name="Content Placeholder 2">
            <a:extLst>
              <a:ext uri="{FF2B5EF4-FFF2-40B4-BE49-F238E27FC236}">
                <a16:creationId xmlns:a16="http://schemas.microsoft.com/office/drawing/2014/main" id="{87EF97F6-F25E-49EC-15E6-1C9C42E432F7}"/>
              </a:ext>
            </a:extLst>
          </p:cNvPr>
          <p:cNvSpPr>
            <a:spLocks noGrp="1"/>
          </p:cNvSpPr>
          <p:nvPr>
            <p:ph idx="1"/>
          </p:nvPr>
        </p:nvSpPr>
        <p:spPr/>
        <p:txBody>
          <a:bodyPr>
            <a:normAutofit fontScale="85000" lnSpcReduction="20000"/>
          </a:bodyPr>
          <a:lstStyle/>
          <a:p>
            <a:pPr marL="457200" lvl="1" indent="0">
              <a:buNone/>
            </a:pPr>
            <a:r>
              <a:rPr lang="en-CA" u="sng" dirty="0"/>
              <a:t>MCCQE1</a:t>
            </a:r>
          </a:p>
          <a:p>
            <a:pPr marL="457200" lvl="1" indent="0">
              <a:buNone/>
            </a:pPr>
            <a:r>
              <a:rPr lang="en-CA" dirty="0"/>
              <a:t>mcc.ca website:  preparatory material at “exam preparatory resources page”.</a:t>
            </a:r>
          </a:p>
          <a:p>
            <a:pPr marL="457200" lvl="1" indent="0">
              <a:buNone/>
            </a:pPr>
            <a:r>
              <a:rPr lang="en-CA" dirty="0"/>
              <a:t>Toronto Notes</a:t>
            </a:r>
          </a:p>
          <a:p>
            <a:pPr marL="457200" lvl="1" indent="0">
              <a:buNone/>
            </a:pPr>
            <a:r>
              <a:rPr lang="en-CA" dirty="0"/>
              <a:t>Q-Bank</a:t>
            </a:r>
          </a:p>
          <a:p>
            <a:pPr marL="457200" lvl="1" indent="0">
              <a:buNone/>
            </a:pPr>
            <a:r>
              <a:rPr lang="en-CA" dirty="0"/>
              <a:t>First Aid for USMLE Step 2  (good for medicine but need Canadian legal ethics—CMPA has modules on its website)</a:t>
            </a:r>
          </a:p>
          <a:p>
            <a:pPr marL="457200" lvl="1" indent="0">
              <a:buNone/>
            </a:pPr>
            <a:r>
              <a:rPr lang="en-CA" dirty="0"/>
              <a:t>Can Meds</a:t>
            </a:r>
          </a:p>
          <a:p>
            <a:pPr marL="457200" lvl="1" indent="0">
              <a:buNone/>
            </a:pPr>
            <a:r>
              <a:rPr lang="en-CA" dirty="0"/>
              <a:t>Practice tests online which cost between $100 and $500</a:t>
            </a:r>
          </a:p>
          <a:p>
            <a:pPr marL="457200" lvl="1" indent="0">
              <a:buNone/>
            </a:pPr>
            <a:r>
              <a:rPr lang="en-CA" dirty="0"/>
              <a:t>Study Tip:  Start studying as soon as you start clinical study</a:t>
            </a:r>
          </a:p>
          <a:p>
            <a:pPr marL="457200" lvl="1" indent="0">
              <a:buNone/>
            </a:pPr>
            <a:endParaRPr lang="en-CA" dirty="0"/>
          </a:p>
          <a:p>
            <a:pPr marL="457200" lvl="1" indent="0">
              <a:buNone/>
            </a:pPr>
            <a:endParaRPr lang="en-CA" dirty="0"/>
          </a:p>
          <a:p>
            <a:pPr marL="457200" lvl="1" indent="0">
              <a:buNone/>
            </a:pPr>
            <a:r>
              <a:rPr lang="en-CA" u="sng" dirty="0"/>
              <a:t>USMLE</a:t>
            </a:r>
            <a:r>
              <a:rPr lang="en-CA" dirty="0"/>
              <a:t>:</a:t>
            </a:r>
          </a:p>
          <a:p>
            <a:pPr marL="457200" lvl="1" indent="0">
              <a:buNone/>
            </a:pPr>
            <a:r>
              <a:rPr lang="en-CA" dirty="0"/>
              <a:t>First Aid for USMLE</a:t>
            </a:r>
          </a:p>
          <a:p>
            <a:pPr marL="457200" lvl="1" indent="0">
              <a:buNone/>
            </a:pPr>
            <a:endParaRPr lang="en-CA" dirty="0"/>
          </a:p>
          <a:p>
            <a:pPr marL="457200" lvl="1" indent="0">
              <a:buNone/>
            </a:pPr>
            <a:r>
              <a:rPr lang="en-CA" dirty="0"/>
              <a:t>Also available:  commercial courses.  Vendors post on our Facebook page.</a:t>
            </a:r>
          </a:p>
          <a:p>
            <a:endParaRPr lang="en-CA" dirty="0"/>
          </a:p>
        </p:txBody>
      </p:sp>
    </p:spTree>
    <p:extLst>
      <p:ext uri="{BB962C8B-B14F-4D97-AF65-F5344CB8AC3E}">
        <p14:creationId xmlns:p14="http://schemas.microsoft.com/office/powerpoint/2010/main" val="401064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Recommended Study Tips</a:t>
            </a:r>
          </a:p>
        </p:txBody>
      </p:sp>
      <p:sp>
        <p:nvSpPr>
          <p:cNvPr id="3" name="Content Placeholder 2"/>
          <p:cNvSpPr>
            <a:spLocks noGrp="1"/>
          </p:cNvSpPr>
          <p:nvPr>
            <p:ph idx="1"/>
          </p:nvPr>
        </p:nvSpPr>
        <p:spPr/>
        <p:txBody>
          <a:bodyPr>
            <a:normAutofit fontScale="77500" lnSpcReduction="20000"/>
          </a:bodyPr>
          <a:lstStyle/>
          <a:p>
            <a:pPr marL="457200" lvl="1" indent="0">
              <a:buNone/>
            </a:pPr>
            <a:r>
              <a:rPr lang="en-CA" u="sng" dirty="0"/>
              <a:t>NAC OSCE</a:t>
            </a:r>
            <a:r>
              <a:rPr lang="en-CA" dirty="0"/>
              <a:t>:</a:t>
            </a:r>
          </a:p>
          <a:p>
            <a:pPr marL="457200" lvl="1" indent="0">
              <a:buNone/>
            </a:pPr>
            <a:r>
              <a:rPr lang="en-CA" dirty="0"/>
              <a:t>First Aid for USMLE Step 2CS is a good resource</a:t>
            </a:r>
          </a:p>
          <a:p>
            <a:pPr marL="457200" lvl="1" indent="0">
              <a:buNone/>
            </a:pPr>
            <a:r>
              <a:rPr lang="en-CA" dirty="0"/>
              <a:t>See MCC exam preparation resources page   mcc.ca  </a:t>
            </a:r>
            <a:r>
              <a:rPr lang="en-CA" dirty="0">
                <a:hlinkClick r:id="rId2"/>
              </a:rPr>
              <a:t>https://mcc.ca/examinations-assessments/resources-to-help-with-exam-prep/&amp;_</a:t>
            </a:r>
            <a:r>
              <a:rPr lang="en-CA" dirty="0" err="1">
                <a:hlinkClick r:id="rId2"/>
              </a:rPr>
              <a:t>gl</a:t>
            </a:r>
            <a:r>
              <a:rPr lang="en-CA" dirty="0">
                <a:hlinkClick r:id="rId2"/>
              </a:rPr>
              <a:t>=1*1lhfk5n*_up*MQ..*_ga*ODM0NzE2ODY5LjE3MzI2NTQzMDQ.*_ga_G3QGSSS43Q*MTczMjY1NDMwMy4xLjEuMTczMjY1NDM4MC4wLjAuMA</a:t>
            </a:r>
            <a:r>
              <a:rPr lang="en-CA" dirty="0"/>
              <a:t>.. </a:t>
            </a:r>
          </a:p>
          <a:p>
            <a:pPr marL="457200" lvl="1" indent="0">
              <a:buNone/>
            </a:pPr>
            <a:endParaRPr lang="en-CA" dirty="0"/>
          </a:p>
          <a:p>
            <a:pPr marL="457200" lvl="1" indent="0">
              <a:buNone/>
            </a:pPr>
            <a:r>
              <a:rPr lang="en-CA" dirty="0"/>
              <a:t>Videos on Health Force Ontario website </a:t>
            </a:r>
            <a:r>
              <a:rPr lang="en-CA" dirty="0">
                <a:hlinkClick r:id="rId3"/>
              </a:rPr>
              <a:t>http://www.healthforceontario.ca/en/Home</a:t>
            </a:r>
            <a:r>
              <a:rPr lang="en-CA" dirty="0"/>
              <a:t>. A good contact there is Stuart </a:t>
            </a:r>
            <a:r>
              <a:rPr lang="en-CA" dirty="0" err="1"/>
              <a:t>McAslan</a:t>
            </a:r>
            <a:r>
              <a:rPr lang="en-CA" dirty="0"/>
              <a:t>, email: s.mcaslan@healthforceontario.ca</a:t>
            </a:r>
          </a:p>
          <a:p>
            <a:pPr marL="457200" lvl="1" indent="0">
              <a:buNone/>
            </a:pPr>
            <a:endParaRPr lang="en-CA" dirty="0"/>
          </a:p>
          <a:p>
            <a:pPr marL="457200" lvl="1" indent="0">
              <a:buNone/>
            </a:pPr>
            <a:r>
              <a:rPr lang="en-CA" dirty="0"/>
              <a:t>LMCCexams.com, Canada Q-Bank, Toronto Notes</a:t>
            </a:r>
          </a:p>
          <a:p>
            <a:r>
              <a:rPr lang="en-CA" dirty="0"/>
              <a:t>It has been suggested by several people that the best way to study for the NAC is with a partner or a few partners.</a:t>
            </a:r>
          </a:p>
          <a:p>
            <a:r>
              <a:rPr lang="en-CA" dirty="0"/>
              <a:t>Edmonton Manual--no feedback as to how good this is.</a:t>
            </a:r>
          </a:p>
          <a:p>
            <a:r>
              <a:rPr lang="en-CA" dirty="0"/>
              <a:t>Master the NAC—no feedback as to how good this is.  Prepared by 2-2015 grads from Ireland.  See our Facebook page for the link.</a:t>
            </a:r>
          </a:p>
          <a:p>
            <a:pPr marL="0" indent="0">
              <a:buNone/>
            </a:pPr>
            <a:endParaRPr lang="en-CA" dirty="0"/>
          </a:p>
          <a:p>
            <a:endParaRPr lang="en-CA" dirty="0"/>
          </a:p>
        </p:txBody>
      </p:sp>
    </p:spTree>
    <p:extLst>
      <p:ext uri="{BB962C8B-B14F-4D97-AF65-F5344CB8AC3E}">
        <p14:creationId xmlns:p14="http://schemas.microsoft.com/office/powerpoint/2010/main" val="48354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61E3-A0EB-40A8-92BB-F87F324AC1C8}"/>
              </a:ext>
            </a:extLst>
          </p:cNvPr>
          <p:cNvSpPr>
            <a:spLocks noGrp="1"/>
          </p:cNvSpPr>
          <p:nvPr>
            <p:ph type="title"/>
          </p:nvPr>
        </p:nvSpPr>
        <p:spPr/>
        <p:txBody>
          <a:bodyPr/>
          <a:lstStyle/>
          <a:p>
            <a:r>
              <a:rPr lang="en-CA" dirty="0"/>
              <a:t>Commercial courses</a:t>
            </a:r>
          </a:p>
        </p:txBody>
      </p:sp>
      <p:sp>
        <p:nvSpPr>
          <p:cNvPr id="3" name="Content Placeholder 2">
            <a:extLst>
              <a:ext uri="{FF2B5EF4-FFF2-40B4-BE49-F238E27FC236}">
                <a16:creationId xmlns:a16="http://schemas.microsoft.com/office/drawing/2014/main" id="{B6CD9F72-9625-4CD6-8CDB-46434A3AC48D}"/>
              </a:ext>
            </a:extLst>
          </p:cNvPr>
          <p:cNvSpPr>
            <a:spLocks noGrp="1"/>
          </p:cNvSpPr>
          <p:nvPr>
            <p:ph idx="1"/>
          </p:nvPr>
        </p:nvSpPr>
        <p:spPr/>
        <p:txBody>
          <a:bodyPr>
            <a:normAutofit fontScale="92500" lnSpcReduction="10000"/>
          </a:bodyPr>
          <a:lstStyle/>
          <a:p>
            <a:r>
              <a:rPr lang="en-CA" dirty="0"/>
              <a:t>SOCASMA does not review or endorse any commercial course</a:t>
            </a:r>
          </a:p>
          <a:p>
            <a:r>
              <a:rPr lang="en-CA" dirty="0"/>
              <a:t>CSAs have reported that they find value in the courses which </a:t>
            </a:r>
          </a:p>
          <a:p>
            <a:pPr lvl="1"/>
            <a:r>
              <a:rPr lang="en-CA" dirty="0"/>
              <a:t>hone their thinking to how the exams are delivered, and </a:t>
            </a:r>
          </a:p>
          <a:p>
            <a:pPr lvl="1"/>
            <a:r>
              <a:rPr lang="en-CA" dirty="0"/>
              <a:t>what examiners are looking for. </a:t>
            </a:r>
          </a:p>
          <a:p>
            <a:pPr lvl="1"/>
            <a:endParaRPr lang="en-CA" dirty="0"/>
          </a:p>
          <a:p>
            <a:pPr lvl="1"/>
            <a:r>
              <a:rPr lang="en-CA" dirty="0"/>
              <a:t>NAC OSCE and Clinical Skills Preparation by Dr. Nilforushan </a:t>
            </a:r>
            <a:r>
              <a:rPr lang="en-US" dirty="0">
                <a:hlinkClick r:id="rId2"/>
              </a:rPr>
              <a:t>Home - NAC OSCE and Clinical Skills Preparation Course (nacoscecourse.com)</a:t>
            </a:r>
            <a:endParaRPr lang="en-US" dirty="0"/>
          </a:p>
          <a:p>
            <a:pPr lvl="1"/>
            <a:r>
              <a:rPr lang="en-CA" dirty="0"/>
              <a:t>Medical Express..MCCQE1 and NAC.  Good reviews from CSAs </a:t>
            </a:r>
          </a:p>
          <a:p>
            <a:pPr lvl="1"/>
            <a:r>
              <a:rPr lang="en-CA" dirty="0"/>
              <a:t>MedschooliMG.com</a:t>
            </a:r>
          </a:p>
          <a:p>
            <a:pPr lvl="1"/>
            <a:r>
              <a:rPr lang="en-CA" dirty="0"/>
              <a:t>Ontario IMG School</a:t>
            </a:r>
          </a:p>
          <a:p>
            <a:pPr lvl="1"/>
            <a:r>
              <a:rPr lang="en-CA" dirty="0"/>
              <a:t>Personal letter and interview guidance </a:t>
            </a:r>
            <a:r>
              <a:rPr lang="en-CA" dirty="0">
                <a:hlinkClick r:id="rId3"/>
              </a:rPr>
              <a:t>https://www.mariathinkoutsidethebox.ca/about/</a:t>
            </a:r>
            <a:r>
              <a:rPr lang="en-CA" dirty="0"/>
              <a:t> </a:t>
            </a:r>
            <a:r>
              <a:rPr lang="pt-BR" dirty="0"/>
              <a:t>Maria Margaritis </a:t>
            </a:r>
            <a:r>
              <a:rPr lang="pt-BR" dirty="0">
                <a:hlinkClick r:id="rId4"/>
              </a:rPr>
              <a:t>maria.thinkoutsidethebox.ca@gmail.com</a:t>
            </a:r>
            <a:r>
              <a:rPr lang="pt-BR" dirty="0"/>
              <a:t> </a:t>
            </a:r>
            <a:endParaRPr lang="en-CA" dirty="0"/>
          </a:p>
          <a:p>
            <a:pPr lvl="1"/>
            <a:endParaRPr lang="en-CA" dirty="0"/>
          </a:p>
          <a:p>
            <a:pPr lvl="1"/>
            <a:endParaRPr lang="en-CA" dirty="0"/>
          </a:p>
          <a:p>
            <a:pPr marL="457200" lvl="1" indent="0">
              <a:buNone/>
            </a:pPr>
            <a:endParaRPr lang="en-CA" dirty="0"/>
          </a:p>
        </p:txBody>
      </p:sp>
    </p:spTree>
    <p:extLst>
      <p:ext uri="{BB962C8B-B14F-4D97-AF65-F5344CB8AC3E}">
        <p14:creationId xmlns:p14="http://schemas.microsoft.com/office/powerpoint/2010/main" val="966626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9BB6-E486-4E43-9AB4-99BBF11489CF}"/>
              </a:ext>
            </a:extLst>
          </p:cNvPr>
          <p:cNvSpPr>
            <a:spLocks noGrp="1"/>
          </p:cNvSpPr>
          <p:nvPr>
            <p:ph type="title"/>
          </p:nvPr>
        </p:nvSpPr>
        <p:spPr/>
        <p:txBody>
          <a:bodyPr/>
          <a:lstStyle/>
          <a:p>
            <a:r>
              <a:rPr lang="en-CA" dirty="0"/>
              <a:t>Other resources</a:t>
            </a:r>
          </a:p>
        </p:txBody>
      </p:sp>
      <p:sp>
        <p:nvSpPr>
          <p:cNvPr id="3" name="Content Placeholder 2">
            <a:extLst>
              <a:ext uri="{FF2B5EF4-FFF2-40B4-BE49-F238E27FC236}">
                <a16:creationId xmlns:a16="http://schemas.microsoft.com/office/drawing/2014/main" id="{D2D46702-C931-459E-81F8-186C2DD8CD68}"/>
              </a:ext>
            </a:extLst>
          </p:cNvPr>
          <p:cNvSpPr>
            <a:spLocks noGrp="1"/>
          </p:cNvSpPr>
          <p:nvPr>
            <p:ph idx="1"/>
          </p:nvPr>
        </p:nvSpPr>
        <p:spPr/>
        <p:txBody>
          <a:bodyPr/>
          <a:lstStyle/>
          <a:p>
            <a:r>
              <a:rPr lang="en-CA" dirty="0"/>
              <a:t>Follow SOCASMA Facebook page public and for CSAs only</a:t>
            </a:r>
          </a:p>
          <a:p>
            <a:r>
              <a:rPr lang="en-CA" dirty="0"/>
              <a:t>Join </a:t>
            </a:r>
            <a:r>
              <a:rPr lang="en-CA" dirty="0">
                <a:hlinkClick r:id="rId2"/>
              </a:rPr>
              <a:t>Alberta IMG Association (AIMGA</a:t>
            </a:r>
            <a:r>
              <a:rPr lang="en-CA" dirty="0"/>
              <a:t>)—$50 membership fee</a:t>
            </a:r>
          </a:p>
          <a:p>
            <a:r>
              <a:rPr lang="en-CA" dirty="0"/>
              <a:t>Become a Member of Foundation for IMGs –no membership fee</a:t>
            </a:r>
          </a:p>
          <a:p>
            <a:r>
              <a:rPr lang="en-CA" dirty="0"/>
              <a:t>Become a Member of ITPO—no membership fee</a:t>
            </a:r>
          </a:p>
          <a:p>
            <a:endParaRPr lang="en-CA" dirty="0"/>
          </a:p>
          <a:p>
            <a:r>
              <a:rPr lang="en-CA" dirty="0"/>
              <a:t>MD Fellow for US</a:t>
            </a:r>
          </a:p>
          <a:p>
            <a:r>
              <a:rPr lang="en-CA" dirty="0"/>
              <a:t>Various exam preparation groups can be found online </a:t>
            </a:r>
          </a:p>
        </p:txBody>
      </p:sp>
    </p:spTree>
    <p:extLst>
      <p:ext uri="{BB962C8B-B14F-4D97-AF65-F5344CB8AC3E}">
        <p14:creationId xmlns:p14="http://schemas.microsoft.com/office/powerpoint/2010/main" val="37576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3C1-9F18-5ECC-1F94-E6561278E639}"/>
              </a:ext>
            </a:extLst>
          </p:cNvPr>
          <p:cNvSpPr>
            <a:spLocks noGrp="1"/>
          </p:cNvSpPr>
          <p:nvPr>
            <p:ph type="title"/>
          </p:nvPr>
        </p:nvSpPr>
        <p:spPr/>
        <p:txBody>
          <a:bodyPr/>
          <a:lstStyle/>
          <a:p>
            <a:r>
              <a:rPr lang="en-CA" dirty="0"/>
              <a:t>Organizations that provide assistance and information to IMGs</a:t>
            </a:r>
          </a:p>
        </p:txBody>
      </p:sp>
      <p:sp>
        <p:nvSpPr>
          <p:cNvPr id="3" name="Content Placeholder 2">
            <a:extLst>
              <a:ext uri="{FF2B5EF4-FFF2-40B4-BE49-F238E27FC236}">
                <a16:creationId xmlns:a16="http://schemas.microsoft.com/office/drawing/2014/main" id="{CFF37BF6-68DA-C45F-AC62-8791C8A8467A}"/>
              </a:ext>
            </a:extLst>
          </p:cNvPr>
          <p:cNvSpPr>
            <a:spLocks noGrp="1"/>
          </p:cNvSpPr>
          <p:nvPr>
            <p:ph idx="1"/>
          </p:nvPr>
        </p:nvSpPr>
        <p:spPr/>
        <p:txBody>
          <a:bodyPr/>
          <a:lstStyle/>
          <a:p>
            <a:r>
              <a:rPr lang="en-US" dirty="0">
                <a:hlinkClick r:id="rId2"/>
              </a:rPr>
              <a:t>AIMGA – Helping IMGs Across Canada</a:t>
            </a:r>
            <a:endParaRPr lang="en-US" dirty="0"/>
          </a:p>
          <a:p>
            <a:r>
              <a:rPr lang="en-US" dirty="0"/>
              <a:t>This is the only government funded association in Canada.  Its mandate has been western Canada but it is expanding to be nationwide.</a:t>
            </a:r>
          </a:p>
          <a:p>
            <a:r>
              <a:rPr lang="en-US" dirty="0"/>
              <a:t>General and personal advice for immigrant physicians and CSAs</a:t>
            </a:r>
          </a:p>
          <a:p>
            <a:r>
              <a:rPr lang="en-US" dirty="0"/>
              <a:t>Very positive feedback from its members</a:t>
            </a:r>
          </a:p>
          <a:p>
            <a:r>
              <a:rPr lang="en-US" dirty="0"/>
              <a:t>$50 membership fee</a:t>
            </a:r>
          </a:p>
        </p:txBody>
      </p:sp>
    </p:spTree>
    <p:extLst>
      <p:ext uri="{BB962C8B-B14F-4D97-AF65-F5344CB8AC3E}">
        <p14:creationId xmlns:p14="http://schemas.microsoft.com/office/powerpoint/2010/main" val="1579809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4107-1706-2CE8-E130-EF49DA4A9A28}"/>
              </a:ext>
            </a:extLst>
          </p:cNvPr>
          <p:cNvSpPr>
            <a:spLocks noGrp="1"/>
          </p:cNvSpPr>
          <p:nvPr>
            <p:ph type="title"/>
          </p:nvPr>
        </p:nvSpPr>
        <p:spPr/>
        <p:txBody>
          <a:bodyPr/>
          <a:lstStyle/>
          <a:p>
            <a:r>
              <a:rPr lang="en-US" dirty="0"/>
              <a:t>Other Non-Profits that provide information for IMGs—no membership fees</a:t>
            </a:r>
            <a:endParaRPr lang="en-CA" dirty="0"/>
          </a:p>
        </p:txBody>
      </p:sp>
      <p:sp>
        <p:nvSpPr>
          <p:cNvPr id="3" name="Content Placeholder 2">
            <a:extLst>
              <a:ext uri="{FF2B5EF4-FFF2-40B4-BE49-F238E27FC236}">
                <a16:creationId xmlns:a16="http://schemas.microsoft.com/office/drawing/2014/main" id="{8A2CC513-94D6-9AF7-919B-E7F6746AF501}"/>
              </a:ext>
            </a:extLst>
          </p:cNvPr>
          <p:cNvSpPr>
            <a:spLocks noGrp="1"/>
          </p:cNvSpPr>
          <p:nvPr>
            <p:ph idx="1"/>
          </p:nvPr>
        </p:nvSpPr>
        <p:spPr/>
        <p:txBody>
          <a:bodyPr>
            <a:normAutofit/>
          </a:bodyPr>
          <a:lstStyle/>
          <a:p>
            <a:r>
              <a:rPr lang="en-US" sz="3400" b="1" dirty="0"/>
              <a:t>Foundation of IMGs</a:t>
            </a:r>
            <a:r>
              <a:rPr lang="en-US" sz="3400" dirty="0"/>
              <a:t> </a:t>
            </a:r>
            <a:r>
              <a:rPr lang="en-US" sz="3400" dirty="0">
                <a:hlinkClick r:id="rId2"/>
              </a:rPr>
              <a:t>https://foundationofimg.org/</a:t>
            </a:r>
            <a:endParaRPr lang="en-US" sz="3400" dirty="0"/>
          </a:p>
          <a:p>
            <a:endParaRPr lang="en-US" dirty="0"/>
          </a:p>
          <a:p>
            <a:r>
              <a:rPr lang="en-US" dirty="0"/>
              <a:t>This association serves students, recent graduates, and IMGs in residency training offering resources and connections to others.</a:t>
            </a:r>
            <a:endParaRPr lang="en-CA" dirty="0"/>
          </a:p>
        </p:txBody>
      </p:sp>
    </p:spTree>
    <p:extLst>
      <p:ext uri="{BB962C8B-B14F-4D97-AF65-F5344CB8AC3E}">
        <p14:creationId xmlns:p14="http://schemas.microsoft.com/office/powerpoint/2010/main" val="299837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Acronyms</a:t>
            </a:r>
          </a:p>
        </p:txBody>
      </p:sp>
      <p:sp>
        <p:nvSpPr>
          <p:cNvPr id="3" name="Content Placeholder 2"/>
          <p:cNvSpPr>
            <a:spLocks noGrp="1"/>
          </p:cNvSpPr>
          <p:nvPr>
            <p:ph idx="1"/>
          </p:nvPr>
        </p:nvSpPr>
        <p:spPr/>
        <p:txBody>
          <a:bodyPr>
            <a:normAutofit fontScale="77500" lnSpcReduction="20000"/>
          </a:bodyPr>
          <a:lstStyle/>
          <a:p>
            <a:r>
              <a:rPr lang="en-CA" dirty="0"/>
              <a:t>SOCASMA—Society of Canadians Studying Medicine Abroad</a:t>
            </a:r>
          </a:p>
          <a:p>
            <a:r>
              <a:rPr lang="en-CA" dirty="0"/>
              <a:t>SONs—Statements of Needs</a:t>
            </a:r>
          </a:p>
          <a:p>
            <a:r>
              <a:rPr lang="en-CA" dirty="0"/>
              <a:t>ROS—return of service contract</a:t>
            </a:r>
          </a:p>
          <a:p>
            <a:r>
              <a:rPr lang="en-CA" dirty="0"/>
              <a:t>CMG—Canadian medical school graduate</a:t>
            </a:r>
          </a:p>
          <a:p>
            <a:pPr lvl="1"/>
            <a:r>
              <a:rPr lang="en-CA" dirty="0"/>
              <a:t>Graduates from Canadian medical schools</a:t>
            </a:r>
          </a:p>
          <a:p>
            <a:pPr lvl="1"/>
            <a:r>
              <a:rPr lang="en-CA" dirty="0"/>
              <a:t>Graduates from American LCME accredited medical schools</a:t>
            </a:r>
          </a:p>
          <a:p>
            <a:r>
              <a:rPr lang="en-CA" dirty="0"/>
              <a:t>CSA—Canadians studying medicine abroad  (Us)</a:t>
            </a:r>
          </a:p>
          <a:p>
            <a:r>
              <a:rPr lang="en-CA" dirty="0"/>
              <a:t>IMG—International Medical graduates</a:t>
            </a:r>
          </a:p>
          <a:p>
            <a:pPr lvl="1"/>
            <a:r>
              <a:rPr lang="en-CA" dirty="0"/>
              <a:t>Canadians studying medicine abroad (people who were born/and or raised in Canada and choose to study medicine abroad)</a:t>
            </a:r>
          </a:p>
          <a:p>
            <a:pPr lvl="1"/>
            <a:r>
              <a:rPr lang="en-CA" dirty="0"/>
              <a:t>Immigrant physicians (physicians who were educated and trained as physicians in their home country, immigrated to Canada, and now seek to qualify to practice in Canada.  This is distinct from foreign physicians who are recruited for the specific purpose of coming to Canada from a country whose training is recognized in Canada for the purpose of meeting the doctor shortage in Canada.)</a:t>
            </a:r>
          </a:p>
          <a:p>
            <a:pPr marL="457200" lvl="1" indent="0">
              <a:buNone/>
            </a:pPr>
            <a:endParaRPr lang="en-CA" dirty="0"/>
          </a:p>
          <a:p>
            <a:pPr lvl="1"/>
            <a:endParaRPr lang="en-CA" dirty="0"/>
          </a:p>
          <a:p>
            <a:pPr lvl="1"/>
            <a:endParaRPr lang="en-CA" dirty="0"/>
          </a:p>
          <a:p>
            <a:pPr marL="457200" lvl="1" indent="0">
              <a:buNone/>
            </a:pPr>
            <a:endParaRPr lang="en-CA" dirty="0"/>
          </a:p>
        </p:txBody>
      </p:sp>
    </p:spTree>
    <p:extLst>
      <p:ext uri="{BB962C8B-B14F-4D97-AF65-F5344CB8AC3E}">
        <p14:creationId xmlns:p14="http://schemas.microsoft.com/office/powerpoint/2010/main" val="699886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836C-E904-0277-54AD-CBECB8CF262A}"/>
              </a:ext>
            </a:extLst>
          </p:cNvPr>
          <p:cNvSpPr>
            <a:spLocks noGrp="1"/>
          </p:cNvSpPr>
          <p:nvPr>
            <p:ph type="title"/>
          </p:nvPr>
        </p:nvSpPr>
        <p:spPr/>
        <p:txBody>
          <a:bodyPr/>
          <a:lstStyle/>
          <a:p>
            <a:r>
              <a:rPr lang="en-US" dirty="0"/>
              <a:t>Internationally Trained Physicians of Ontario– ITPO </a:t>
            </a:r>
            <a:endParaRPr lang="en-CA" dirty="0"/>
          </a:p>
        </p:txBody>
      </p:sp>
      <p:sp>
        <p:nvSpPr>
          <p:cNvPr id="3" name="Content Placeholder 2">
            <a:extLst>
              <a:ext uri="{FF2B5EF4-FFF2-40B4-BE49-F238E27FC236}">
                <a16:creationId xmlns:a16="http://schemas.microsoft.com/office/drawing/2014/main" id="{94D9FBA3-0075-7208-13D8-13D21455FC4A}"/>
              </a:ext>
            </a:extLst>
          </p:cNvPr>
          <p:cNvSpPr>
            <a:spLocks noGrp="1"/>
          </p:cNvSpPr>
          <p:nvPr>
            <p:ph idx="1"/>
          </p:nvPr>
        </p:nvSpPr>
        <p:spPr/>
        <p:txBody>
          <a:bodyPr>
            <a:normAutofit fontScale="92500" lnSpcReduction="20000"/>
          </a:bodyPr>
          <a:lstStyle/>
          <a:p>
            <a:pPr algn="l" rtl="0" fontAlgn="base">
              <a:buFont typeface="Arial" panose="020B0604020202020204" pitchFamily="34" charset="0"/>
              <a:buChar char="•"/>
            </a:pPr>
            <a:r>
              <a:rPr lang="en-US" dirty="0">
                <a:hlinkClick r:id="rId2"/>
              </a:rPr>
              <a:t>Helping ITPs/IMGs | Internationally Trained Physicians of Ontario ITPO</a:t>
            </a:r>
            <a:endParaRPr lang="en-US" dirty="0"/>
          </a:p>
          <a:p>
            <a:pPr algn="l" rtl="0" fontAlgn="base">
              <a:buFont typeface="Arial" panose="020B0604020202020204" pitchFamily="34" charset="0"/>
              <a:buChar char="•"/>
            </a:pPr>
            <a:endParaRPr lang="en-US" b="0" i="0" dirty="0">
              <a:solidFill>
                <a:srgbClr val="000000"/>
              </a:solidFill>
              <a:effectLst/>
              <a:latin typeface="libre baskerville" panose="02000000000000000000" pitchFamily="2" charset="0"/>
            </a:endParaRPr>
          </a:p>
          <a:p>
            <a:pPr algn="l" rtl="0" fontAlgn="base">
              <a:buFont typeface="Arial" panose="020B0604020202020204" pitchFamily="34" charset="0"/>
              <a:buChar char="•"/>
            </a:pPr>
            <a:r>
              <a:rPr lang="en-US" dirty="0">
                <a:solidFill>
                  <a:srgbClr val="000000"/>
                </a:solidFill>
                <a:latin typeface="libre baskerville" panose="02000000000000000000" pitchFamily="2" charset="0"/>
              </a:rPr>
              <a:t>Despite its name, it helps IMGs from all parts of Canada.</a:t>
            </a:r>
          </a:p>
          <a:p>
            <a:pPr algn="l" rtl="0" fontAlgn="base">
              <a:buFont typeface="Arial" panose="020B0604020202020204" pitchFamily="34" charset="0"/>
              <a:buChar char="•"/>
            </a:pPr>
            <a:endParaRPr lang="en-US" dirty="0">
              <a:solidFill>
                <a:srgbClr val="000000"/>
              </a:solidFill>
              <a:latin typeface="libre baskerville" panose="02000000000000000000" pitchFamily="2" charset="0"/>
            </a:endParaRPr>
          </a:p>
          <a:p>
            <a:pPr fontAlgn="base"/>
            <a:r>
              <a:rPr lang="en-US" b="0" i="0" dirty="0">
                <a:solidFill>
                  <a:srgbClr val="000000"/>
                </a:solidFill>
                <a:effectLst/>
                <a:latin typeface="libre baskerville" panose="02000000000000000000" pitchFamily="2" charset="0"/>
              </a:rPr>
              <a:t>Provide support to IMGs at every stage of licensure, including recent medical graduates and newcomer physicians to help formulate solutions to facilitate the process of licensure. Includes hosting courses about the CaRMS process</a:t>
            </a:r>
          </a:p>
          <a:p>
            <a:pPr marL="0" indent="0" fontAlgn="base">
              <a:buNone/>
            </a:pPr>
            <a:endParaRPr lang="en-US" b="0" i="0" dirty="0">
              <a:solidFill>
                <a:srgbClr val="000000"/>
              </a:solidFill>
              <a:effectLst/>
              <a:latin typeface="libre baskerville" panose="02000000000000000000" pitchFamily="2" charset="0"/>
            </a:endParaRPr>
          </a:p>
          <a:p>
            <a:pPr fontAlgn="base"/>
            <a:r>
              <a:rPr lang="en-US" b="0" i="0" dirty="0">
                <a:solidFill>
                  <a:srgbClr val="000000"/>
                </a:solidFill>
                <a:effectLst/>
                <a:latin typeface="libre baskerville" panose="02000000000000000000" pitchFamily="2" charset="0"/>
              </a:rPr>
              <a:t>Also support IMGs in training or practicing in Canada</a:t>
            </a:r>
          </a:p>
          <a:p>
            <a:pPr marL="0" indent="0" algn="l" rtl="0" fontAlgn="base">
              <a:buNone/>
            </a:pPr>
            <a:r>
              <a:rPr lang="en-US" b="0" i="0" dirty="0">
                <a:solidFill>
                  <a:srgbClr val="000000"/>
                </a:solidFill>
                <a:effectLst/>
                <a:latin typeface="libre baskerville" panose="02000000000000000000" pitchFamily="2" charset="0"/>
              </a:rPr>
              <a:t> </a:t>
            </a:r>
          </a:p>
          <a:p>
            <a:endParaRPr lang="en-CA" dirty="0"/>
          </a:p>
        </p:txBody>
      </p:sp>
    </p:spTree>
    <p:extLst>
      <p:ext uri="{BB962C8B-B14F-4D97-AF65-F5344CB8AC3E}">
        <p14:creationId xmlns:p14="http://schemas.microsoft.com/office/powerpoint/2010/main" val="772224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2810-6E3A-44F6-8984-41B4A48C43E3}"/>
              </a:ext>
            </a:extLst>
          </p:cNvPr>
          <p:cNvSpPr>
            <a:spLocks noGrp="1"/>
          </p:cNvSpPr>
          <p:nvPr>
            <p:ph type="title"/>
          </p:nvPr>
        </p:nvSpPr>
        <p:spPr/>
        <p:txBody>
          <a:bodyPr>
            <a:normAutofit fontScale="90000"/>
          </a:bodyPr>
          <a:lstStyle/>
          <a:p>
            <a:r>
              <a:rPr lang="en-CA" dirty="0"/>
              <a:t>Know what you will be judged on—CaRMS Application (USA has similar application criteria)</a:t>
            </a:r>
          </a:p>
        </p:txBody>
      </p:sp>
      <p:sp>
        <p:nvSpPr>
          <p:cNvPr id="3" name="Content Placeholder 2">
            <a:extLst>
              <a:ext uri="{FF2B5EF4-FFF2-40B4-BE49-F238E27FC236}">
                <a16:creationId xmlns:a16="http://schemas.microsoft.com/office/drawing/2014/main" id="{43F24E10-3AA6-43DB-BFC6-CC5FA3F0300F}"/>
              </a:ext>
            </a:extLst>
          </p:cNvPr>
          <p:cNvSpPr>
            <a:spLocks noGrp="1"/>
          </p:cNvSpPr>
          <p:nvPr>
            <p:ph idx="1"/>
          </p:nvPr>
        </p:nvSpPr>
        <p:spPr/>
        <p:txBody>
          <a:bodyPr>
            <a:normAutofit/>
          </a:bodyPr>
          <a:lstStyle/>
          <a:p>
            <a:pPr marL="0" indent="0">
              <a:buNone/>
            </a:pPr>
            <a:endParaRPr lang="en-CA" dirty="0"/>
          </a:p>
          <a:p>
            <a:r>
              <a:rPr lang="en-CA" dirty="0"/>
              <a:t>Whether or not you are invited for an interview, will largely be determined by the information in your application.  The sooner you become aware of the factors that are considered, the greater the opportunity to develop your application to increase your chances.</a:t>
            </a:r>
          </a:p>
          <a:p>
            <a:r>
              <a:rPr lang="en-CA" dirty="0"/>
              <a:t>Remember </a:t>
            </a:r>
            <a:r>
              <a:rPr lang="en-CA" dirty="0" err="1"/>
              <a:t>CanMeds</a:t>
            </a:r>
            <a:endParaRPr lang="en-CA" dirty="0"/>
          </a:p>
          <a:p>
            <a:r>
              <a:rPr lang="en-CA" dirty="0"/>
              <a:t>Remember to use the language</a:t>
            </a:r>
          </a:p>
          <a:p>
            <a:endParaRPr lang="en-CA" dirty="0"/>
          </a:p>
        </p:txBody>
      </p:sp>
    </p:spTree>
    <p:extLst>
      <p:ext uri="{BB962C8B-B14F-4D97-AF65-F5344CB8AC3E}">
        <p14:creationId xmlns:p14="http://schemas.microsoft.com/office/powerpoint/2010/main" val="2869574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9518-F7F0-4AAB-8F50-FD82CED873B9}"/>
              </a:ext>
            </a:extLst>
          </p:cNvPr>
          <p:cNvSpPr>
            <a:spLocks noGrp="1"/>
          </p:cNvSpPr>
          <p:nvPr>
            <p:ph type="title"/>
          </p:nvPr>
        </p:nvSpPr>
        <p:spPr/>
        <p:txBody>
          <a:bodyPr/>
          <a:lstStyle/>
          <a:p>
            <a:r>
              <a:rPr lang="en-CA" dirty="0"/>
              <a:t>CaRMS Application</a:t>
            </a:r>
          </a:p>
        </p:txBody>
      </p:sp>
      <p:pic>
        <p:nvPicPr>
          <p:cNvPr id="5" name="Content Placeholder 4">
            <a:extLst>
              <a:ext uri="{FF2B5EF4-FFF2-40B4-BE49-F238E27FC236}">
                <a16:creationId xmlns:a16="http://schemas.microsoft.com/office/drawing/2014/main" id="{0265C492-F4DC-4C5F-8FAE-5FC798A54235}"/>
              </a:ext>
            </a:extLst>
          </p:cNvPr>
          <p:cNvPicPr>
            <a:picLocks noGrp="1" noChangeAspect="1"/>
          </p:cNvPicPr>
          <p:nvPr>
            <p:ph idx="1"/>
          </p:nvPr>
        </p:nvPicPr>
        <p:blipFill>
          <a:blip r:embed="rId2"/>
          <a:stretch>
            <a:fillRect/>
          </a:stretch>
        </p:blipFill>
        <p:spPr>
          <a:xfrm>
            <a:off x="2358828" y="1706564"/>
            <a:ext cx="7474344" cy="4352921"/>
          </a:xfrm>
          <a:prstGeom prst="rect">
            <a:avLst/>
          </a:prstGeom>
        </p:spPr>
      </p:pic>
    </p:spTree>
    <p:extLst>
      <p:ext uri="{BB962C8B-B14F-4D97-AF65-F5344CB8AC3E}">
        <p14:creationId xmlns:p14="http://schemas.microsoft.com/office/powerpoint/2010/main" val="3965489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A609-7A29-4D86-8873-D4AAB254F065}"/>
              </a:ext>
            </a:extLst>
          </p:cNvPr>
          <p:cNvSpPr>
            <a:spLocks noGrp="1"/>
          </p:cNvSpPr>
          <p:nvPr>
            <p:ph type="title"/>
          </p:nvPr>
        </p:nvSpPr>
        <p:spPr/>
        <p:txBody>
          <a:bodyPr/>
          <a:lstStyle/>
          <a:p>
            <a:r>
              <a:rPr lang="en-CA" dirty="0"/>
              <a:t>Application Headings continued</a:t>
            </a:r>
          </a:p>
        </p:txBody>
      </p:sp>
      <p:sp>
        <p:nvSpPr>
          <p:cNvPr id="3" name="Content Placeholder 2">
            <a:extLst>
              <a:ext uri="{FF2B5EF4-FFF2-40B4-BE49-F238E27FC236}">
                <a16:creationId xmlns:a16="http://schemas.microsoft.com/office/drawing/2014/main" id="{88EB8D50-9E0F-4FEA-B64E-8EE1F3BA7E02}"/>
              </a:ext>
            </a:extLst>
          </p:cNvPr>
          <p:cNvSpPr>
            <a:spLocks noGrp="1"/>
          </p:cNvSpPr>
          <p:nvPr>
            <p:ph idx="1"/>
          </p:nvPr>
        </p:nvSpPr>
        <p:spPr/>
        <p:txBody>
          <a:bodyPr/>
          <a:lstStyle/>
          <a:p>
            <a:r>
              <a:rPr lang="en-CA" u="sng" dirty="0"/>
              <a:t>Personal Profile</a:t>
            </a:r>
            <a:endParaRPr lang="en-CA" dirty="0"/>
          </a:p>
          <a:p>
            <a:r>
              <a:rPr lang="en-CA" dirty="0"/>
              <a:t>Personal Information</a:t>
            </a:r>
          </a:p>
          <a:p>
            <a:r>
              <a:rPr lang="en-CA" dirty="0"/>
              <a:t>Language Skills</a:t>
            </a:r>
          </a:p>
          <a:p>
            <a:r>
              <a:rPr lang="en-CA" u="sng" dirty="0"/>
              <a:t>Licensure</a:t>
            </a:r>
            <a:endParaRPr lang="en-CA" dirty="0"/>
          </a:p>
          <a:p>
            <a:r>
              <a:rPr lang="en-CA" dirty="0"/>
              <a:t>(Are you licensed in medicine in another jurisdiction?  Are you licensed in another field of health care?)</a:t>
            </a:r>
          </a:p>
          <a:p>
            <a:endParaRPr lang="en-CA" dirty="0"/>
          </a:p>
        </p:txBody>
      </p:sp>
    </p:spTree>
    <p:extLst>
      <p:ext uri="{BB962C8B-B14F-4D97-AF65-F5344CB8AC3E}">
        <p14:creationId xmlns:p14="http://schemas.microsoft.com/office/powerpoint/2010/main" val="2439259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48F6-9AC7-4A4D-9602-1AC9FB9CA1CE}"/>
              </a:ext>
            </a:extLst>
          </p:cNvPr>
          <p:cNvSpPr>
            <a:spLocks noGrp="1"/>
          </p:cNvSpPr>
          <p:nvPr>
            <p:ph type="title"/>
          </p:nvPr>
        </p:nvSpPr>
        <p:spPr/>
        <p:txBody>
          <a:bodyPr/>
          <a:lstStyle/>
          <a:p>
            <a:r>
              <a:rPr lang="en-CA" dirty="0"/>
              <a:t>Application headings continued</a:t>
            </a:r>
          </a:p>
        </p:txBody>
      </p:sp>
      <p:sp>
        <p:nvSpPr>
          <p:cNvPr id="3" name="Content Placeholder 2">
            <a:extLst>
              <a:ext uri="{FF2B5EF4-FFF2-40B4-BE49-F238E27FC236}">
                <a16:creationId xmlns:a16="http://schemas.microsoft.com/office/drawing/2014/main" id="{25382FC1-E1F4-4CF1-B5BB-5F471A165D12}"/>
              </a:ext>
            </a:extLst>
          </p:cNvPr>
          <p:cNvSpPr>
            <a:spLocks noGrp="1"/>
          </p:cNvSpPr>
          <p:nvPr>
            <p:ph idx="1"/>
          </p:nvPr>
        </p:nvSpPr>
        <p:spPr/>
        <p:txBody>
          <a:bodyPr>
            <a:normAutofit fontScale="92500" lnSpcReduction="10000"/>
          </a:bodyPr>
          <a:lstStyle/>
          <a:p>
            <a:r>
              <a:rPr lang="en-CA" u="sng" dirty="0"/>
              <a:t>Achievements and Interests</a:t>
            </a:r>
            <a:endParaRPr lang="en-CA" dirty="0"/>
          </a:p>
          <a:p>
            <a:r>
              <a:rPr lang="en-CA" dirty="0"/>
              <a:t>Memberships, Associations, and Committees (You may not want to list SOCASMA as although we are respected by some who are involved in selection, others view us negatively as “troublemakers”)</a:t>
            </a:r>
          </a:p>
          <a:p>
            <a:r>
              <a:rPr lang="en-CA" dirty="0"/>
              <a:t>Honours and Awards</a:t>
            </a:r>
          </a:p>
          <a:p>
            <a:r>
              <a:rPr lang="en-CA" dirty="0"/>
              <a:t>Leadership/Administrative position in medicine </a:t>
            </a:r>
          </a:p>
          <a:p>
            <a:r>
              <a:rPr lang="en-CA" dirty="0"/>
              <a:t>Memberships, Associations and Committees (We recommend joining the Canadian Medical Association which is available to students at no cost.)</a:t>
            </a:r>
          </a:p>
          <a:p>
            <a:r>
              <a:rPr lang="en-CA" dirty="0"/>
              <a:t>Other accomplishments</a:t>
            </a:r>
          </a:p>
          <a:p>
            <a:r>
              <a:rPr lang="en-CA" dirty="0"/>
              <a:t>Interests</a:t>
            </a:r>
          </a:p>
          <a:p>
            <a:endParaRPr lang="en-CA" dirty="0"/>
          </a:p>
        </p:txBody>
      </p:sp>
    </p:spTree>
    <p:extLst>
      <p:ext uri="{BB962C8B-B14F-4D97-AF65-F5344CB8AC3E}">
        <p14:creationId xmlns:p14="http://schemas.microsoft.com/office/powerpoint/2010/main" val="153747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6D81-C350-43B5-BA7A-C4A7FAE2DAB3}"/>
              </a:ext>
            </a:extLst>
          </p:cNvPr>
          <p:cNvSpPr>
            <a:spLocks noGrp="1"/>
          </p:cNvSpPr>
          <p:nvPr>
            <p:ph type="title"/>
          </p:nvPr>
        </p:nvSpPr>
        <p:spPr/>
        <p:txBody>
          <a:bodyPr/>
          <a:lstStyle/>
          <a:p>
            <a:r>
              <a:rPr lang="en-CA" dirty="0"/>
              <a:t>Application Headings continued</a:t>
            </a:r>
          </a:p>
        </p:txBody>
      </p:sp>
      <p:sp>
        <p:nvSpPr>
          <p:cNvPr id="3" name="Content Placeholder 2">
            <a:extLst>
              <a:ext uri="{FF2B5EF4-FFF2-40B4-BE49-F238E27FC236}">
                <a16:creationId xmlns:a16="http://schemas.microsoft.com/office/drawing/2014/main" id="{89D8078F-7E1D-452E-BA8E-536F78753FC7}"/>
              </a:ext>
            </a:extLst>
          </p:cNvPr>
          <p:cNvSpPr>
            <a:spLocks noGrp="1"/>
          </p:cNvSpPr>
          <p:nvPr>
            <p:ph idx="1"/>
          </p:nvPr>
        </p:nvSpPr>
        <p:spPr/>
        <p:txBody>
          <a:bodyPr>
            <a:normAutofit fontScale="85000" lnSpcReduction="20000"/>
          </a:bodyPr>
          <a:lstStyle/>
          <a:p>
            <a:r>
              <a:rPr lang="en-CA" u="sng" dirty="0"/>
              <a:t>Education</a:t>
            </a:r>
            <a:endParaRPr lang="en-CA" dirty="0"/>
          </a:p>
          <a:p>
            <a:r>
              <a:rPr lang="en-CA" dirty="0"/>
              <a:t>Non-Medical Education</a:t>
            </a:r>
          </a:p>
          <a:p>
            <a:r>
              <a:rPr lang="en-CA" dirty="0"/>
              <a:t>Medical Education</a:t>
            </a:r>
          </a:p>
          <a:p>
            <a:r>
              <a:rPr lang="en-CA" dirty="0"/>
              <a:t>Clinical Electives (There is a high correlation between matching and the place of electives.  It is important to try and do an elective as close as possible to where you hope to match and in the fields in which you hope to match.  Some programs will not look at applicants who have not done an elective in their university and in their program.)</a:t>
            </a:r>
          </a:p>
          <a:p>
            <a:r>
              <a:rPr lang="en-CA" dirty="0"/>
              <a:t>Postgraduate Medical Training/Internships</a:t>
            </a:r>
          </a:p>
          <a:p>
            <a:r>
              <a:rPr lang="en-CA" dirty="0"/>
              <a:t>Residency Electives</a:t>
            </a:r>
          </a:p>
          <a:p>
            <a:r>
              <a:rPr lang="en-CA" dirty="0"/>
              <a:t>Non-Clinical Training</a:t>
            </a:r>
          </a:p>
          <a:p>
            <a:pPr marL="0" indent="0">
              <a:buNone/>
            </a:pPr>
            <a:r>
              <a:rPr lang="en-CA" dirty="0"/>
              <a:t> </a:t>
            </a:r>
          </a:p>
          <a:p>
            <a:endParaRPr lang="en-CA" dirty="0"/>
          </a:p>
        </p:txBody>
      </p:sp>
    </p:spTree>
    <p:extLst>
      <p:ext uri="{BB962C8B-B14F-4D97-AF65-F5344CB8AC3E}">
        <p14:creationId xmlns:p14="http://schemas.microsoft.com/office/powerpoint/2010/main" val="3701470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F344-B0B3-4D54-9333-D58003AC14A5}"/>
              </a:ext>
            </a:extLst>
          </p:cNvPr>
          <p:cNvSpPr>
            <a:spLocks noGrp="1"/>
          </p:cNvSpPr>
          <p:nvPr>
            <p:ph type="title"/>
          </p:nvPr>
        </p:nvSpPr>
        <p:spPr/>
        <p:txBody>
          <a:bodyPr/>
          <a:lstStyle/>
          <a:p>
            <a:r>
              <a:rPr lang="en-CA" dirty="0"/>
              <a:t>Application Headings continued</a:t>
            </a:r>
          </a:p>
        </p:txBody>
      </p:sp>
      <p:sp>
        <p:nvSpPr>
          <p:cNvPr id="3" name="Content Placeholder 2">
            <a:extLst>
              <a:ext uri="{FF2B5EF4-FFF2-40B4-BE49-F238E27FC236}">
                <a16:creationId xmlns:a16="http://schemas.microsoft.com/office/drawing/2014/main" id="{431D5778-5AE2-49ED-8BB6-A65D53A9F0B6}"/>
              </a:ext>
            </a:extLst>
          </p:cNvPr>
          <p:cNvSpPr>
            <a:spLocks noGrp="1"/>
          </p:cNvSpPr>
          <p:nvPr>
            <p:ph idx="1"/>
          </p:nvPr>
        </p:nvSpPr>
        <p:spPr/>
        <p:txBody>
          <a:bodyPr/>
          <a:lstStyle/>
          <a:p>
            <a:r>
              <a:rPr lang="en-CA" u="sng" dirty="0"/>
              <a:t>Experience</a:t>
            </a:r>
            <a:endParaRPr lang="en-CA" dirty="0"/>
          </a:p>
          <a:p>
            <a:r>
              <a:rPr lang="en-CA" dirty="0"/>
              <a:t>Work</a:t>
            </a:r>
          </a:p>
          <a:p>
            <a:r>
              <a:rPr lang="en-CA" dirty="0"/>
              <a:t>Scholarly Activities and Research</a:t>
            </a:r>
          </a:p>
          <a:p>
            <a:r>
              <a:rPr lang="en-CA" dirty="0"/>
              <a:t>Volunteer</a:t>
            </a:r>
          </a:p>
          <a:p>
            <a:r>
              <a:rPr lang="en-CA" dirty="0"/>
              <a:t>Clinical Practice</a:t>
            </a:r>
          </a:p>
          <a:p>
            <a:r>
              <a:rPr lang="en-CA" dirty="0"/>
              <a:t>Fellowships</a:t>
            </a:r>
          </a:p>
          <a:p>
            <a:r>
              <a:rPr lang="en-CA" dirty="0"/>
              <a:t>Publications/Presentations</a:t>
            </a:r>
          </a:p>
          <a:p>
            <a:endParaRPr lang="en-CA" dirty="0"/>
          </a:p>
        </p:txBody>
      </p:sp>
    </p:spTree>
    <p:extLst>
      <p:ext uri="{BB962C8B-B14F-4D97-AF65-F5344CB8AC3E}">
        <p14:creationId xmlns:p14="http://schemas.microsoft.com/office/powerpoint/2010/main" val="2137479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3F41-7FE7-400A-962E-623051C949FB}"/>
              </a:ext>
            </a:extLst>
          </p:cNvPr>
          <p:cNvSpPr>
            <a:spLocks noGrp="1"/>
          </p:cNvSpPr>
          <p:nvPr>
            <p:ph type="title"/>
          </p:nvPr>
        </p:nvSpPr>
        <p:spPr/>
        <p:txBody>
          <a:bodyPr/>
          <a:lstStyle/>
          <a:p>
            <a:r>
              <a:rPr lang="en-CA" dirty="0"/>
              <a:t>Application headings continued</a:t>
            </a:r>
          </a:p>
        </p:txBody>
      </p:sp>
      <p:sp>
        <p:nvSpPr>
          <p:cNvPr id="3" name="Content Placeholder 2">
            <a:extLst>
              <a:ext uri="{FF2B5EF4-FFF2-40B4-BE49-F238E27FC236}">
                <a16:creationId xmlns:a16="http://schemas.microsoft.com/office/drawing/2014/main" id="{CB0B8753-C922-4509-AF23-1F404574B8AC}"/>
              </a:ext>
            </a:extLst>
          </p:cNvPr>
          <p:cNvSpPr>
            <a:spLocks noGrp="1"/>
          </p:cNvSpPr>
          <p:nvPr>
            <p:ph idx="1"/>
          </p:nvPr>
        </p:nvSpPr>
        <p:spPr/>
        <p:txBody>
          <a:bodyPr>
            <a:normAutofit/>
          </a:bodyPr>
          <a:lstStyle/>
          <a:p>
            <a:r>
              <a:rPr lang="en-CA" u="sng" dirty="0"/>
              <a:t>Examinations</a:t>
            </a:r>
            <a:endParaRPr lang="en-CA" dirty="0"/>
          </a:p>
          <a:p>
            <a:r>
              <a:rPr lang="en-CA" dirty="0"/>
              <a:t>Physiciansapply.ca transfers</a:t>
            </a:r>
          </a:p>
          <a:p>
            <a:r>
              <a:rPr lang="en-CA" dirty="0"/>
              <a:t>United States Medical Licensing Examinations</a:t>
            </a:r>
          </a:p>
          <a:p>
            <a:r>
              <a:rPr lang="en-CA" dirty="0"/>
              <a:t>Language</a:t>
            </a:r>
          </a:p>
          <a:p>
            <a:r>
              <a:rPr lang="en-CA" dirty="0"/>
              <a:t>Assessments</a:t>
            </a:r>
          </a:p>
          <a:p>
            <a:r>
              <a:rPr lang="en-CA" dirty="0"/>
              <a:t>Certifications</a:t>
            </a:r>
          </a:p>
          <a:p>
            <a:endParaRPr lang="en-CA" dirty="0"/>
          </a:p>
        </p:txBody>
      </p:sp>
    </p:spTree>
    <p:extLst>
      <p:ext uri="{BB962C8B-B14F-4D97-AF65-F5344CB8AC3E}">
        <p14:creationId xmlns:p14="http://schemas.microsoft.com/office/powerpoint/2010/main" val="4272801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CB78-A24A-49F7-AB52-42FC21E280AE}"/>
              </a:ext>
            </a:extLst>
          </p:cNvPr>
          <p:cNvSpPr>
            <a:spLocks noGrp="1"/>
          </p:cNvSpPr>
          <p:nvPr>
            <p:ph type="title"/>
          </p:nvPr>
        </p:nvSpPr>
        <p:spPr/>
        <p:txBody>
          <a:bodyPr/>
          <a:lstStyle/>
          <a:p>
            <a:r>
              <a:rPr lang="en-CA" dirty="0"/>
              <a:t>Summary of Application Process</a:t>
            </a:r>
          </a:p>
        </p:txBody>
      </p:sp>
      <p:sp>
        <p:nvSpPr>
          <p:cNvPr id="3" name="Content Placeholder 2">
            <a:extLst>
              <a:ext uri="{FF2B5EF4-FFF2-40B4-BE49-F238E27FC236}">
                <a16:creationId xmlns:a16="http://schemas.microsoft.com/office/drawing/2014/main" id="{E08C0920-6736-4897-9182-E9E99A716C0C}"/>
              </a:ext>
            </a:extLst>
          </p:cNvPr>
          <p:cNvSpPr>
            <a:spLocks noGrp="1"/>
          </p:cNvSpPr>
          <p:nvPr>
            <p:ph idx="1"/>
          </p:nvPr>
        </p:nvSpPr>
        <p:spPr/>
        <p:txBody>
          <a:bodyPr>
            <a:normAutofit/>
          </a:bodyPr>
          <a:lstStyle/>
          <a:p>
            <a:r>
              <a:rPr lang="en-CA" dirty="0"/>
              <a:t>Apply </a:t>
            </a:r>
          </a:p>
          <a:p>
            <a:pPr lvl="1"/>
            <a:r>
              <a:rPr lang="en-CA" dirty="0"/>
              <a:t>Canada:  CaRMS		USA:  NRMP</a:t>
            </a:r>
          </a:p>
          <a:p>
            <a:pPr lvl="1"/>
            <a:r>
              <a:rPr lang="en-CA" dirty="0"/>
              <a:t>Know the criteria for selection</a:t>
            </a:r>
          </a:p>
          <a:p>
            <a:pPr lvl="1"/>
            <a:r>
              <a:rPr lang="en-CA" dirty="0"/>
              <a:t>Know the documents that must be submitted</a:t>
            </a:r>
          </a:p>
          <a:p>
            <a:pPr lvl="1"/>
            <a:r>
              <a:rPr lang="en-CA" dirty="0"/>
              <a:t>Know the timelines</a:t>
            </a:r>
          </a:p>
          <a:p>
            <a:pPr lvl="1"/>
            <a:r>
              <a:rPr lang="en-CA" dirty="0"/>
              <a:t>Prepare and practice for interviews</a:t>
            </a:r>
          </a:p>
          <a:p>
            <a:pPr lvl="2"/>
            <a:r>
              <a:rPr lang="en-CA" dirty="0"/>
              <a:t>Research and know the program</a:t>
            </a:r>
          </a:p>
          <a:p>
            <a:pPr lvl="2"/>
            <a:r>
              <a:rPr lang="en-CA" dirty="0"/>
              <a:t>Prepare for the “social”</a:t>
            </a:r>
          </a:p>
          <a:p>
            <a:pPr lvl="2"/>
            <a:endParaRPr lang="en-CA" dirty="0"/>
          </a:p>
          <a:p>
            <a:pPr marL="914400" lvl="2" indent="0">
              <a:buNone/>
            </a:pPr>
            <a:r>
              <a:rPr lang="en-CA" dirty="0"/>
              <a:t>Overview:  How do I apply to CaRMS if I am an IMG </a:t>
            </a:r>
            <a:r>
              <a:rPr lang="en-CA" dirty="0">
                <a:hlinkClick r:id="rId2"/>
              </a:rPr>
              <a:t>https://carms.zendesk.com/hc/en-us/articles/115004093363-How-do-I-apply-to-CaRMS-if-I-am-an-IMG-</a:t>
            </a:r>
            <a:endParaRPr lang="en-CA" dirty="0"/>
          </a:p>
          <a:p>
            <a:pPr marL="914400" lvl="2" indent="0">
              <a:buNone/>
            </a:pPr>
            <a:endParaRPr lang="en-CA" dirty="0"/>
          </a:p>
        </p:txBody>
      </p:sp>
    </p:spTree>
    <p:extLst>
      <p:ext uri="{BB962C8B-B14F-4D97-AF65-F5344CB8AC3E}">
        <p14:creationId xmlns:p14="http://schemas.microsoft.com/office/powerpoint/2010/main" val="181699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B240-4294-5643-0A91-2556F1B66768}"/>
              </a:ext>
            </a:extLst>
          </p:cNvPr>
          <p:cNvSpPr>
            <a:spLocks noGrp="1"/>
          </p:cNvSpPr>
          <p:nvPr>
            <p:ph type="title"/>
          </p:nvPr>
        </p:nvSpPr>
        <p:spPr/>
        <p:txBody>
          <a:bodyPr/>
          <a:lstStyle/>
          <a:p>
            <a:r>
              <a:rPr lang="en-CA" dirty="0"/>
              <a:t>On the personal side</a:t>
            </a:r>
          </a:p>
        </p:txBody>
      </p:sp>
      <p:sp>
        <p:nvSpPr>
          <p:cNvPr id="3" name="Content Placeholder 2">
            <a:extLst>
              <a:ext uri="{FF2B5EF4-FFF2-40B4-BE49-F238E27FC236}">
                <a16:creationId xmlns:a16="http://schemas.microsoft.com/office/drawing/2014/main" id="{4F493CC9-7153-9B12-812B-0AF51E30CC6C}"/>
              </a:ext>
            </a:extLst>
          </p:cNvPr>
          <p:cNvSpPr>
            <a:spLocks noGrp="1"/>
          </p:cNvSpPr>
          <p:nvPr>
            <p:ph idx="1"/>
          </p:nvPr>
        </p:nvSpPr>
        <p:spPr/>
        <p:txBody>
          <a:bodyPr/>
          <a:lstStyle/>
          <a:p>
            <a:r>
              <a:rPr lang="en-CA" dirty="0">
                <a:effectLst/>
                <a:latin typeface="Calibri" panose="020F0502020204030204" pitchFamily="34" charset="0"/>
                <a:ea typeface="Times New Roman" panose="02020603050405020304" pitchFamily="18" charset="0"/>
              </a:rPr>
              <a:t>Present  yourself as a balanced, reliable person with a strong work ethic and interpersonal skills as exemplified by healthy relationships and healthy habits and interests outside of medicine.  </a:t>
            </a:r>
            <a:endParaRPr lang="en-CA" dirty="0">
              <a:effectLst/>
              <a:latin typeface="Calibri" panose="020F0502020204030204" pitchFamily="34" charset="0"/>
              <a:ea typeface="Calibri" panose="020F0502020204030204" pitchFamily="34" charset="0"/>
            </a:endParaRPr>
          </a:p>
          <a:p>
            <a:r>
              <a:rPr lang="en-CA" dirty="0">
                <a:effectLst/>
                <a:latin typeface="Calibri" panose="020F0502020204030204" pitchFamily="34" charset="0"/>
                <a:ea typeface="Times New Roman" panose="02020603050405020304" pitchFamily="18" charset="0"/>
              </a:rPr>
              <a:t>Personal connection to place of application.</a:t>
            </a:r>
            <a:endParaRPr lang="en-CA" dirty="0">
              <a:effectLst/>
              <a:latin typeface="Calibri" panose="020F0502020204030204" pitchFamily="34" charset="0"/>
              <a:ea typeface="Calibri" panose="020F0502020204030204" pitchFamily="34" charset="0"/>
            </a:endParaRPr>
          </a:p>
          <a:p>
            <a:r>
              <a:rPr lang="en-CA" dirty="0">
                <a:effectLst/>
                <a:latin typeface="Calibri" panose="020F0502020204030204" pitchFamily="34" charset="0"/>
                <a:ea typeface="Times New Roman" panose="02020603050405020304" pitchFamily="18" charset="0"/>
              </a:rPr>
              <a:t>Most programs want to know you have a reason to be there, </a:t>
            </a:r>
            <a:r>
              <a:rPr lang="en-CA" dirty="0">
                <a:latin typeface="Calibri" panose="020F0502020204030204" pitchFamily="34" charset="0"/>
                <a:ea typeface="Times New Roman" panose="02020603050405020304" pitchFamily="18" charset="0"/>
              </a:rPr>
              <a:t>such as </a:t>
            </a:r>
            <a:r>
              <a:rPr lang="en-CA" dirty="0">
                <a:effectLst/>
                <a:latin typeface="Calibri" panose="020F0502020204030204" pitchFamily="34" charset="0"/>
                <a:ea typeface="Times New Roman" panose="02020603050405020304" pitchFamily="18" charset="0"/>
              </a:rPr>
              <a:t>family or friends in town, enjoy recreational activities that location offers,  interest in particular aspects of the program, and are likely to be happy and supported to promote staying the duration of training  and  beyond.  </a:t>
            </a:r>
          </a:p>
          <a:p>
            <a:r>
              <a:rPr lang="en-CA" dirty="0">
                <a:effectLst/>
                <a:latin typeface="Calibri" panose="020F0502020204030204" pitchFamily="34" charset="0"/>
                <a:ea typeface="Times New Roman" panose="02020603050405020304" pitchFamily="18" charset="0"/>
              </a:rPr>
              <a:t>Build </a:t>
            </a:r>
            <a:r>
              <a:rPr lang="en-CA" b="1" dirty="0">
                <a:latin typeface="Calibri" panose="020F0502020204030204" pitchFamily="34" charset="0"/>
                <a:ea typeface="Times New Roman" panose="02020603050405020304" pitchFamily="18" charset="0"/>
              </a:rPr>
              <a:t>your</a:t>
            </a:r>
            <a:r>
              <a:rPr lang="en-CA" dirty="0">
                <a:effectLst/>
                <a:latin typeface="Calibri" panose="020F0502020204030204" pitchFamily="34" charset="0"/>
                <a:ea typeface="Times New Roman" panose="02020603050405020304" pitchFamily="18" charset="0"/>
              </a:rPr>
              <a:t> narrative.</a:t>
            </a:r>
            <a:r>
              <a:rPr lang="en-CA" dirty="0">
                <a:latin typeface="Calibri" panose="020F0502020204030204" pitchFamily="34" charset="0"/>
                <a:ea typeface="Times New Roman" panose="02020603050405020304" pitchFamily="18" charset="0"/>
              </a:rPr>
              <a:t> What makes </a:t>
            </a:r>
            <a:r>
              <a:rPr lang="en-CA" b="1" dirty="0">
                <a:latin typeface="Calibri" panose="020F0502020204030204" pitchFamily="34" charset="0"/>
                <a:ea typeface="Times New Roman" panose="02020603050405020304" pitchFamily="18" charset="0"/>
              </a:rPr>
              <a:t>you </a:t>
            </a:r>
            <a:r>
              <a:rPr lang="en-CA" dirty="0">
                <a:latin typeface="Calibri" panose="020F0502020204030204" pitchFamily="34" charset="0"/>
                <a:ea typeface="Times New Roman" panose="02020603050405020304" pitchFamily="18" charset="0"/>
              </a:rPr>
              <a:t>stand out?</a:t>
            </a:r>
            <a:r>
              <a:rPr lang="en-CA" dirty="0">
                <a:effectLst/>
                <a:latin typeface="Calibri" panose="020F0502020204030204" pitchFamily="34" charset="0"/>
                <a:ea typeface="Times New Roman" panose="02020603050405020304" pitchFamily="18" charset="0"/>
              </a:rPr>
              <a:t> </a:t>
            </a:r>
            <a:endParaRPr lang="en-CA" dirty="0">
              <a:effectLst/>
              <a:latin typeface="Calibri" panose="020F0502020204030204" pitchFamily="34" charset="0"/>
              <a:ea typeface="Calibri" panose="020F0502020204030204" pitchFamily="34" charset="0"/>
            </a:endParaRPr>
          </a:p>
          <a:p>
            <a:pPr marL="0" indent="0">
              <a:buNone/>
            </a:pPr>
            <a:endParaRPr lang="en-CA" dirty="0">
              <a:effectLst/>
              <a:latin typeface="Calibri" panose="020F0502020204030204" pitchFamily="34" charset="0"/>
              <a:ea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304588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3748-A572-65E4-0B95-510B77F6DE95}"/>
              </a:ext>
            </a:extLst>
          </p:cNvPr>
          <p:cNvSpPr>
            <a:spLocks noGrp="1"/>
          </p:cNvSpPr>
          <p:nvPr>
            <p:ph type="title"/>
          </p:nvPr>
        </p:nvSpPr>
        <p:spPr/>
        <p:txBody>
          <a:bodyPr/>
          <a:lstStyle/>
          <a:p>
            <a:r>
              <a:rPr lang="en-CA" dirty="0"/>
              <a:t>More Acronyms</a:t>
            </a:r>
          </a:p>
        </p:txBody>
      </p:sp>
      <p:sp>
        <p:nvSpPr>
          <p:cNvPr id="3" name="Content Placeholder 2">
            <a:extLst>
              <a:ext uri="{FF2B5EF4-FFF2-40B4-BE49-F238E27FC236}">
                <a16:creationId xmlns:a16="http://schemas.microsoft.com/office/drawing/2014/main" id="{9B0DF962-D30C-DCA4-A059-A70D2D8F6F69}"/>
              </a:ext>
            </a:extLst>
          </p:cNvPr>
          <p:cNvSpPr>
            <a:spLocks noGrp="1"/>
          </p:cNvSpPr>
          <p:nvPr>
            <p:ph idx="1"/>
          </p:nvPr>
        </p:nvSpPr>
        <p:spPr/>
        <p:txBody>
          <a:bodyPr/>
          <a:lstStyle/>
          <a:p>
            <a:r>
              <a:rPr lang="en-CA" dirty="0"/>
              <a:t>CaRMS—Canadian Residency Matching Service</a:t>
            </a:r>
          </a:p>
          <a:p>
            <a:r>
              <a:rPr lang="en-CA" dirty="0"/>
              <a:t>NRMP—National American Residency Matching Program</a:t>
            </a:r>
          </a:p>
          <a:p>
            <a:r>
              <a:rPr lang="en-CA" dirty="0"/>
              <a:t>MCCQE1—Medical Council of Canada Examination Part 1 (pre-requisite to CaRMS application).  Medical knowledge exam</a:t>
            </a:r>
          </a:p>
          <a:p>
            <a:r>
              <a:rPr lang="en-CA" dirty="0"/>
              <a:t>NAC OSCE—National Assessment Collaboration OSCE (pre-requisite to CaRMS application).  Clinical knowledge exam</a:t>
            </a:r>
          </a:p>
          <a:p>
            <a:r>
              <a:rPr lang="en-CA" dirty="0"/>
              <a:t>CAP—Clinical Assessment Program (BC)</a:t>
            </a:r>
          </a:p>
          <a:p>
            <a:r>
              <a:rPr lang="en-CA" dirty="0"/>
              <a:t>CASPER—Personality Test (several provinces)</a:t>
            </a:r>
          </a:p>
          <a:p>
            <a:r>
              <a:rPr lang="en-CA" dirty="0" err="1"/>
              <a:t>FMProC</a:t>
            </a:r>
            <a:r>
              <a:rPr lang="en-CA" dirty="0"/>
              <a:t>—Family Medicine situational assessment</a:t>
            </a:r>
          </a:p>
          <a:p>
            <a:endParaRPr lang="en-CA" dirty="0"/>
          </a:p>
          <a:p>
            <a:pPr marL="0" indent="0">
              <a:buNone/>
            </a:pPr>
            <a:endParaRPr lang="en-CA" dirty="0"/>
          </a:p>
        </p:txBody>
      </p:sp>
    </p:spTree>
    <p:extLst>
      <p:ext uri="{BB962C8B-B14F-4D97-AF65-F5344CB8AC3E}">
        <p14:creationId xmlns:p14="http://schemas.microsoft.com/office/powerpoint/2010/main" val="2901433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335088"/>
            <a:ext cx="9144000"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CA">
              <a:solidFill>
                <a:prstClr val="white"/>
              </a:solidFill>
            </a:endParaRPr>
          </a:p>
        </p:txBody>
      </p:sp>
      <p:sp>
        <p:nvSpPr>
          <p:cNvPr id="7" name="Right Arrow 6"/>
          <p:cNvSpPr/>
          <p:nvPr/>
        </p:nvSpPr>
        <p:spPr>
          <a:xfrm>
            <a:off x="1524001" y="1960282"/>
            <a:ext cx="9109043" cy="33843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CA">
              <a:solidFill>
                <a:prstClr val="white"/>
              </a:solidFill>
            </a:endParaRPr>
          </a:p>
        </p:txBody>
      </p:sp>
      <p:sp>
        <p:nvSpPr>
          <p:cNvPr id="20482" name="Title 1"/>
          <p:cNvSpPr>
            <a:spLocks noGrp="1"/>
          </p:cNvSpPr>
          <p:nvPr>
            <p:ph type="title"/>
          </p:nvPr>
        </p:nvSpPr>
        <p:spPr/>
        <p:txBody>
          <a:bodyPr/>
          <a:lstStyle/>
          <a:p>
            <a:pPr eaLnBrk="1" hangingPunct="1"/>
            <a:r>
              <a:rPr lang="fr-CA" dirty="0"/>
              <a:t>Phases of the CaRMS match </a:t>
            </a:r>
            <a:r>
              <a:rPr lang="fr-CA" dirty="0" err="1"/>
              <a:t>year</a:t>
            </a:r>
            <a:endParaRPr lang="en-US" dirty="0"/>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8EFB3F-B412-4358-A6CC-3266E7213131}" type="slidenum">
              <a:rPr lang="en-US" altLang="en-US">
                <a:solidFill>
                  <a:prstClr val="white"/>
                </a:solidFill>
              </a:rPr>
              <a:pPr/>
              <a:t>50</a:t>
            </a:fld>
            <a:endParaRPr lang="en-US" altLang="en-US">
              <a:solidFill>
                <a:prstClr val="white"/>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68400"/>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4835315"/>
            <a:ext cx="685800" cy="67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5105401"/>
            <a:ext cx="704850" cy="6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4343400" y="4135888"/>
            <a:ext cx="0" cy="69942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654877" y="2301035"/>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447800"/>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698799"/>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959183"/>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flipV="1">
            <a:off x="5867400" y="2286000"/>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1617331"/>
            <a:ext cx="704850" cy="6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861232"/>
            <a:ext cx="685800" cy="67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flipV="1">
            <a:off x="9448800" y="2339750"/>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0949" y="2001290"/>
            <a:ext cx="685800" cy="67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flipV="1">
            <a:off x="7668491" y="4114801"/>
            <a:ext cx="0" cy="69942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629" y="4676039"/>
            <a:ext cx="679010" cy="66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nvGraphicFramePr>
        <p:xfrm>
          <a:off x="1540476" y="2133601"/>
          <a:ext cx="9721080" cy="30296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9" name="Picture 28" descr="C:\Users\dsavoie\Desktop\snowflak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5320596">
            <a:off x="4878593" y="4594394"/>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savoie\Desktop\snowflak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4779" y="1404073"/>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savoie\Desktop\autumn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56418" y="2297394"/>
            <a:ext cx="492036" cy="416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savoie\Desktop\flowers1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0362" y="1854662"/>
            <a:ext cx="8588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dsavoie\Desktop\snowflak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70151" y="1593606"/>
            <a:ext cx="785870" cy="10176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Users\dsavoie\Desktop\autumn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06757" y="4568400"/>
            <a:ext cx="492036" cy="416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dsavoie\Desktop\autumn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41180" y="5086862"/>
            <a:ext cx="697555" cy="5899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dsavoie\Desktop\snowflak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5320596">
            <a:off x="5227967" y="4499865"/>
            <a:ext cx="785870" cy="10176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dsavoie\Desktop\snowflak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85428" y="4624864"/>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C:\Users\dsavoie\Desktop\snowflak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00800" y="4814397"/>
            <a:ext cx="785870" cy="101764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2966383" y="3150675"/>
            <a:ext cx="1702979" cy="557463"/>
            <a:chOff x="2325974" y="619252"/>
            <a:chExt cx="1702979" cy="557463"/>
          </a:xfrm>
        </p:grpSpPr>
        <p:sp>
          <p:nvSpPr>
            <p:cNvPr id="43" name="Chevron 42"/>
            <p:cNvSpPr/>
            <p:nvPr/>
          </p:nvSpPr>
          <p:spPr>
            <a:xfrm>
              <a:off x="2325974" y="619252"/>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44" name="Chevron 4"/>
            <p:cNvSpPr/>
            <p:nvPr/>
          </p:nvSpPr>
          <p:spPr>
            <a:xfrm>
              <a:off x="2604706" y="619252"/>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File review</a:t>
              </a:r>
            </a:p>
          </p:txBody>
        </p:sp>
      </p:grpSp>
      <p:grpSp>
        <p:nvGrpSpPr>
          <p:cNvPr id="34" name="Group 33"/>
          <p:cNvGrpSpPr/>
          <p:nvPr/>
        </p:nvGrpSpPr>
        <p:grpSpPr>
          <a:xfrm>
            <a:off x="4489717" y="3153047"/>
            <a:ext cx="1702979" cy="557463"/>
            <a:chOff x="3849308" y="621624"/>
            <a:chExt cx="1702979" cy="557463"/>
          </a:xfrm>
        </p:grpSpPr>
        <p:sp>
          <p:nvSpPr>
            <p:cNvPr id="41" name="Chevron 40"/>
            <p:cNvSpPr/>
            <p:nvPr/>
          </p:nvSpPr>
          <p:spPr>
            <a:xfrm>
              <a:off x="3849308" y="621624"/>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42" name="Chevron 6"/>
            <p:cNvSpPr/>
            <p:nvPr/>
          </p:nvSpPr>
          <p:spPr>
            <a:xfrm>
              <a:off x="4128040" y="621624"/>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Interviews</a:t>
              </a:r>
            </a:p>
          </p:txBody>
        </p:sp>
      </p:grpSp>
      <p:grpSp>
        <p:nvGrpSpPr>
          <p:cNvPr id="35" name="Group 34"/>
          <p:cNvGrpSpPr/>
          <p:nvPr/>
        </p:nvGrpSpPr>
        <p:grpSpPr>
          <a:xfrm>
            <a:off x="6004232" y="3152046"/>
            <a:ext cx="1702979" cy="557463"/>
            <a:chOff x="5363823" y="620623"/>
            <a:chExt cx="1702979" cy="557463"/>
          </a:xfrm>
        </p:grpSpPr>
        <p:sp>
          <p:nvSpPr>
            <p:cNvPr id="39" name="Chevron 38"/>
            <p:cNvSpPr/>
            <p:nvPr/>
          </p:nvSpPr>
          <p:spPr>
            <a:xfrm>
              <a:off x="5363823" y="620623"/>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40" name="Chevron 8"/>
            <p:cNvSpPr/>
            <p:nvPr/>
          </p:nvSpPr>
          <p:spPr>
            <a:xfrm>
              <a:off x="5642555" y="620623"/>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Rank programs</a:t>
              </a:r>
            </a:p>
          </p:txBody>
        </p:sp>
      </p:grpSp>
      <p:grpSp>
        <p:nvGrpSpPr>
          <p:cNvPr id="36" name="Group 35"/>
          <p:cNvGrpSpPr/>
          <p:nvPr/>
        </p:nvGrpSpPr>
        <p:grpSpPr>
          <a:xfrm>
            <a:off x="7522638" y="3147489"/>
            <a:ext cx="1702979" cy="557463"/>
            <a:chOff x="6882229" y="616066"/>
            <a:chExt cx="1702979" cy="557463"/>
          </a:xfrm>
        </p:grpSpPr>
        <p:sp>
          <p:nvSpPr>
            <p:cNvPr id="37" name="Chevron 36"/>
            <p:cNvSpPr/>
            <p:nvPr/>
          </p:nvSpPr>
          <p:spPr>
            <a:xfrm>
              <a:off x="6882229" y="616066"/>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38" name="Chevron 10"/>
            <p:cNvSpPr/>
            <p:nvPr/>
          </p:nvSpPr>
          <p:spPr>
            <a:xfrm>
              <a:off x="7160961" y="616066"/>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Match results</a:t>
              </a:r>
            </a:p>
          </p:txBody>
        </p:sp>
      </p:grpSp>
    </p:spTree>
    <p:extLst>
      <p:ext uri="{BB962C8B-B14F-4D97-AF65-F5344CB8AC3E}">
        <p14:creationId xmlns:p14="http://schemas.microsoft.com/office/powerpoint/2010/main" val="224890440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7CD7-2E32-CB41-0D90-D32695B78A53}"/>
              </a:ext>
            </a:extLst>
          </p:cNvPr>
          <p:cNvSpPr>
            <a:spLocks noGrp="1"/>
          </p:cNvSpPr>
          <p:nvPr>
            <p:ph type="title"/>
          </p:nvPr>
        </p:nvSpPr>
        <p:spPr/>
        <p:txBody>
          <a:bodyPr/>
          <a:lstStyle/>
          <a:p>
            <a:r>
              <a:rPr lang="en-CA" dirty="0"/>
              <a:t>Deadlines</a:t>
            </a:r>
          </a:p>
        </p:txBody>
      </p:sp>
      <p:sp>
        <p:nvSpPr>
          <p:cNvPr id="3" name="Content Placeholder 2">
            <a:extLst>
              <a:ext uri="{FF2B5EF4-FFF2-40B4-BE49-F238E27FC236}">
                <a16:creationId xmlns:a16="http://schemas.microsoft.com/office/drawing/2014/main" id="{7645904E-CCBC-802C-06B0-4019CCEC8108}"/>
              </a:ext>
            </a:extLst>
          </p:cNvPr>
          <p:cNvSpPr>
            <a:spLocks noGrp="1"/>
          </p:cNvSpPr>
          <p:nvPr>
            <p:ph idx="1"/>
          </p:nvPr>
        </p:nvSpPr>
        <p:spPr/>
        <p:txBody>
          <a:bodyPr/>
          <a:lstStyle/>
          <a:p>
            <a:pPr marL="0" indent="0">
              <a:buNone/>
            </a:pPr>
            <a:r>
              <a:rPr lang="en-CA" dirty="0"/>
              <a:t>Look at the deadlines and put all applicable deadlines in your working calendar:  </a:t>
            </a:r>
            <a:r>
              <a:rPr lang="en-US" dirty="0">
                <a:hlinkClick r:id="rId2"/>
              </a:rPr>
              <a:t>R-1 Main Residency Match (First Iteration) — Applicant Timeline - CaRMS</a:t>
            </a:r>
            <a:br>
              <a:rPr lang="en-CA" dirty="0"/>
            </a:br>
            <a:endParaRPr lang="en-CA" dirty="0"/>
          </a:p>
          <a:p>
            <a:pPr marL="0" indent="0">
              <a:buNone/>
            </a:pPr>
            <a:r>
              <a:rPr lang="en-CA" dirty="0"/>
              <a:t>Even students in earlier years should know when the application process opens, when references are due, etc.</a:t>
            </a:r>
          </a:p>
          <a:p>
            <a:pPr marL="0" indent="0">
              <a:buNone/>
            </a:pPr>
            <a:endParaRPr lang="en-CA" dirty="0"/>
          </a:p>
          <a:p>
            <a:pPr marL="0" indent="0">
              <a:buNone/>
            </a:pPr>
            <a:r>
              <a:rPr lang="en-CA" dirty="0"/>
              <a:t>One of the biggest heartbreaks is missing deadlines because the process is not forgiving of missed deadlines.</a:t>
            </a:r>
          </a:p>
        </p:txBody>
      </p:sp>
    </p:spTree>
    <p:extLst>
      <p:ext uri="{BB962C8B-B14F-4D97-AF65-F5344CB8AC3E}">
        <p14:creationId xmlns:p14="http://schemas.microsoft.com/office/powerpoint/2010/main" val="3182075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Application to CaRMS</a:t>
            </a:r>
          </a:p>
        </p:txBody>
      </p:sp>
      <p:pic>
        <p:nvPicPr>
          <p:cNvPr id="4" name="Content Placeholder 3"/>
          <p:cNvPicPr>
            <a:picLocks noGrp="1" noChangeAspect="1"/>
          </p:cNvPicPr>
          <p:nvPr>
            <p:ph idx="1"/>
          </p:nvPr>
        </p:nvPicPr>
        <p:blipFill>
          <a:blip r:embed="rId2"/>
          <a:stretch>
            <a:fillRect/>
          </a:stretch>
        </p:blipFill>
        <p:spPr>
          <a:xfrm>
            <a:off x="2634461" y="1600200"/>
            <a:ext cx="6923077" cy="4565650"/>
          </a:xfrm>
          <a:prstGeom prst="rect">
            <a:avLst/>
          </a:prstGeom>
        </p:spPr>
      </p:pic>
    </p:spTree>
    <p:extLst>
      <p:ext uri="{BB962C8B-B14F-4D97-AF65-F5344CB8AC3E}">
        <p14:creationId xmlns:p14="http://schemas.microsoft.com/office/powerpoint/2010/main" val="1729272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939F-D5AC-4E0B-A0C8-7FFAFCE21DA3}"/>
              </a:ext>
            </a:extLst>
          </p:cNvPr>
          <p:cNvSpPr>
            <a:spLocks noGrp="1"/>
          </p:cNvSpPr>
          <p:nvPr>
            <p:ph type="title"/>
          </p:nvPr>
        </p:nvSpPr>
        <p:spPr/>
        <p:txBody>
          <a:bodyPr/>
          <a:lstStyle/>
          <a:p>
            <a:r>
              <a:rPr lang="en-CA" dirty="0"/>
              <a:t>Things to be done: November to January</a:t>
            </a:r>
          </a:p>
        </p:txBody>
      </p:sp>
      <p:sp>
        <p:nvSpPr>
          <p:cNvPr id="3" name="Content Placeholder 2">
            <a:extLst>
              <a:ext uri="{FF2B5EF4-FFF2-40B4-BE49-F238E27FC236}">
                <a16:creationId xmlns:a16="http://schemas.microsoft.com/office/drawing/2014/main" id="{B5D47468-1CBE-43F1-80BF-773F4D99686B}"/>
              </a:ext>
            </a:extLst>
          </p:cNvPr>
          <p:cNvSpPr>
            <a:spLocks noGrp="1"/>
          </p:cNvSpPr>
          <p:nvPr>
            <p:ph idx="1"/>
          </p:nvPr>
        </p:nvSpPr>
        <p:spPr/>
        <p:txBody>
          <a:bodyPr/>
          <a:lstStyle/>
          <a:p>
            <a:r>
              <a:rPr lang="en-CA" dirty="0"/>
              <a:t>Look at program descriptions</a:t>
            </a:r>
          </a:p>
          <a:p>
            <a:r>
              <a:rPr lang="en-CA" dirty="0"/>
              <a:t>Decide on specialties, programs, provinces</a:t>
            </a:r>
          </a:p>
          <a:p>
            <a:r>
              <a:rPr lang="en-CA" dirty="0"/>
              <a:t>Review requirements:  tests, DIARIZE ALL CaRMS DEADLINES</a:t>
            </a:r>
          </a:p>
          <a:p>
            <a:r>
              <a:rPr lang="en-CA" dirty="0"/>
              <a:t>Pull together documentation of patient experiences incl. role, duty, 	and accomplishments</a:t>
            </a:r>
          </a:p>
          <a:p>
            <a:r>
              <a:rPr lang="en-CA" dirty="0"/>
              <a:t>Review </a:t>
            </a:r>
            <a:r>
              <a:rPr lang="en-CA" dirty="0" err="1"/>
              <a:t>CanMeds</a:t>
            </a:r>
            <a:r>
              <a:rPr lang="en-CA" dirty="0"/>
              <a:t>.  Need to be incorporated though out application</a:t>
            </a:r>
          </a:p>
          <a:p>
            <a:r>
              <a:rPr lang="en-CA" dirty="0"/>
              <a:t>Letters of References</a:t>
            </a:r>
          </a:p>
          <a:p>
            <a:r>
              <a:rPr lang="en-CA" dirty="0"/>
              <a:t>C.V. + Personal letter:  Who are you?  How will you distinguish yourself.</a:t>
            </a:r>
          </a:p>
          <a:p>
            <a:r>
              <a:rPr lang="en-CA" dirty="0"/>
              <a:t>Get feedback from peers and others</a:t>
            </a:r>
          </a:p>
          <a:p>
            <a:r>
              <a:rPr lang="en-CA" dirty="0"/>
              <a:t>Complete online application, attach documents</a:t>
            </a:r>
          </a:p>
          <a:p>
            <a:endParaRPr lang="en-CA" dirty="0"/>
          </a:p>
        </p:txBody>
      </p:sp>
    </p:spTree>
    <p:extLst>
      <p:ext uri="{BB962C8B-B14F-4D97-AF65-F5344CB8AC3E}">
        <p14:creationId xmlns:p14="http://schemas.microsoft.com/office/powerpoint/2010/main" val="737011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746B-2199-48E9-86B3-EE7F1143CE47}"/>
              </a:ext>
            </a:extLst>
          </p:cNvPr>
          <p:cNvSpPr>
            <a:spLocks noGrp="1"/>
          </p:cNvSpPr>
          <p:nvPr>
            <p:ph type="title"/>
          </p:nvPr>
        </p:nvSpPr>
        <p:spPr/>
        <p:txBody>
          <a:bodyPr/>
          <a:lstStyle/>
          <a:p>
            <a:r>
              <a:rPr lang="en-CA" dirty="0"/>
              <a:t>What are programs looking for?</a:t>
            </a:r>
          </a:p>
        </p:txBody>
      </p:sp>
      <p:sp>
        <p:nvSpPr>
          <p:cNvPr id="3" name="Content Placeholder 2">
            <a:extLst>
              <a:ext uri="{FF2B5EF4-FFF2-40B4-BE49-F238E27FC236}">
                <a16:creationId xmlns:a16="http://schemas.microsoft.com/office/drawing/2014/main" id="{271BCCCD-80FD-4E60-88AB-A53D78D2F327}"/>
              </a:ext>
            </a:extLst>
          </p:cNvPr>
          <p:cNvSpPr>
            <a:spLocks noGrp="1"/>
          </p:cNvSpPr>
          <p:nvPr>
            <p:ph idx="1"/>
          </p:nvPr>
        </p:nvSpPr>
        <p:spPr/>
        <p:txBody>
          <a:bodyPr/>
          <a:lstStyle/>
          <a:p>
            <a:r>
              <a:rPr lang="en-CA" dirty="0"/>
              <a:t>Good exam scores</a:t>
            </a:r>
          </a:p>
          <a:p>
            <a:r>
              <a:rPr lang="en-CA" dirty="0"/>
              <a:t>Recent clinical experience</a:t>
            </a:r>
          </a:p>
          <a:p>
            <a:r>
              <a:rPr lang="en-CA" dirty="0"/>
              <a:t>Canadian exposure in different settings</a:t>
            </a:r>
          </a:p>
          <a:p>
            <a:r>
              <a:rPr lang="en-CA" dirty="0"/>
              <a:t>Volunteer/community work</a:t>
            </a:r>
          </a:p>
          <a:p>
            <a:r>
              <a:rPr lang="en-CA" dirty="0"/>
              <a:t>Research and publications</a:t>
            </a:r>
          </a:p>
          <a:p>
            <a:r>
              <a:rPr lang="en-CA" dirty="0"/>
              <a:t>Leadership roles</a:t>
            </a:r>
          </a:p>
          <a:p>
            <a:r>
              <a:rPr lang="en-CA" dirty="0"/>
              <a:t>Organized, detail-oriented, committed, team player—Look at </a:t>
            </a:r>
            <a:r>
              <a:rPr lang="en-CA" dirty="0" err="1"/>
              <a:t>CanMeds</a:t>
            </a:r>
            <a:endParaRPr lang="en-CA" dirty="0"/>
          </a:p>
          <a:p>
            <a:r>
              <a:rPr lang="en-CA" dirty="0"/>
              <a:t>Personality, work/life balance and confidence</a:t>
            </a:r>
          </a:p>
          <a:p>
            <a:endParaRPr lang="en-CA" dirty="0"/>
          </a:p>
        </p:txBody>
      </p:sp>
    </p:spTree>
    <p:extLst>
      <p:ext uri="{BB962C8B-B14F-4D97-AF65-F5344CB8AC3E}">
        <p14:creationId xmlns:p14="http://schemas.microsoft.com/office/powerpoint/2010/main" val="1465602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A20D-60E9-4258-BA7D-2F028674AB8C}"/>
              </a:ext>
            </a:extLst>
          </p:cNvPr>
          <p:cNvSpPr>
            <a:spLocks noGrp="1"/>
          </p:cNvSpPr>
          <p:nvPr>
            <p:ph type="title"/>
          </p:nvPr>
        </p:nvSpPr>
        <p:spPr/>
        <p:txBody>
          <a:bodyPr/>
          <a:lstStyle/>
          <a:p>
            <a:r>
              <a:rPr lang="en-CA" dirty="0"/>
              <a:t>C.V.  </a:t>
            </a:r>
          </a:p>
        </p:txBody>
      </p:sp>
      <p:sp>
        <p:nvSpPr>
          <p:cNvPr id="3" name="Content Placeholder 2">
            <a:extLst>
              <a:ext uri="{FF2B5EF4-FFF2-40B4-BE49-F238E27FC236}">
                <a16:creationId xmlns:a16="http://schemas.microsoft.com/office/drawing/2014/main" id="{1773A075-A9BA-44B8-AB4B-614EAE4F312D}"/>
              </a:ext>
            </a:extLst>
          </p:cNvPr>
          <p:cNvSpPr>
            <a:spLocks noGrp="1"/>
          </p:cNvSpPr>
          <p:nvPr>
            <p:ph idx="1"/>
          </p:nvPr>
        </p:nvSpPr>
        <p:spPr/>
        <p:txBody>
          <a:bodyPr/>
          <a:lstStyle/>
          <a:p>
            <a:r>
              <a:rPr lang="en-CA" dirty="0"/>
              <a:t>CV for all programs okay</a:t>
            </a:r>
          </a:p>
          <a:p>
            <a:r>
              <a:rPr lang="en-CA" dirty="0"/>
              <a:t>Categorize:  Education, certifications, work experience, clinical experience, awards,  exams, research, publications, professional memberships, outside interests, etc.</a:t>
            </a:r>
          </a:p>
          <a:p>
            <a:r>
              <a:rPr lang="en-CA" dirty="0"/>
              <a:t>But consider tailoring C.V. and order for emphasis for specific programs</a:t>
            </a:r>
          </a:p>
          <a:p>
            <a:pPr lvl="1"/>
            <a:r>
              <a:rPr lang="en-CA" dirty="0" err="1"/>
              <a:t>Eg.</a:t>
            </a:r>
            <a:r>
              <a:rPr lang="en-CA" dirty="0"/>
              <a:t> rural, relevant</a:t>
            </a:r>
          </a:p>
          <a:p>
            <a:r>
              <a:rPr lang="en-CA" dirty="0"/>
              <a:t>Aim 4-7 pages</a:t>
            </a:r>
          </a:p>
          <a:p>
            <a:r>
              <a:rPr lang="en-CA" dirty="0"/>
              <a:t>Visual appearance is important:  write content, then consider format and highlighting</a:t>
            </a:r>
          </a:p>
          <a:p>
            <a:endParaRPr lang="en-CA" dirty="0"/>
          </a:p>
        </p:txBody>
      </p:sp>
    </p:spTree>
    <p:extLst>
      <p:ext uri="{BB962C8B-B14F-4D97-AF65-F5344CB8AC3E}">
        <p14:creationId xmlns:p14="http://schemas.microsoft.com/office/powerpoint/2010/main" val="56410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D1C8-A3EC-40BE-8042-063E5D0B9A3B}"/>
              </a:ext>
            </a:extLst>
          </p:cNvPr>
          <p:cNvSpPr>
            <a:spLocks noGrp="1"/>
          </p:cNvSpPr>
          <p:nvPr>
            <p:ph type="title"/>
          </p:nvPr>
        </p:nvSpPr>
        <p:spPr/>
        <p:txBody>
          <a:bodyPr/>
          <a:lstStyle/>
          <a:p>
            <a:r>
              <a:rPr lang="en-CA" dirty="0"/>
              <a:t>CV</a:t>
            </a:r>
          </a:p>
        </p:txBody>
      </p:sp>
      <p:sp>
        <p:nvSpPr>
          <p:cNvPr id="3" name="Content Placeholder 2">
            <a:extLst>
              <a:ext uri="{FF2B5EF4-FFF2-40B4-BE49-F238E27FC236}">
                <a16:creationId xmlns:a16="http://schemas.microsoft.com/office/drawing/2014/main" id="{032F27CA-4E03-4AE6-B182-850F1D463FBD}"/>
              </a:ext>
            </a:extLst>
          </p:cNvPr>
          <p:cNvSpPr>
            <a:spLocks noGrp="1"/>
          </p:cNvSpPr>
          <p:nvPr>
            <p:ph idx="1"/>
          </p:nvPr>
        </p:nvSpPr>
        <p:spPr/>
        <p:txBody>
          <a:bodyPr/>
          <a:lstStyle/>
          <a:p>
            <a:r>
              <a:rPr lang="en-CA" dirty="0"/>
              <a:t>Start duties with descriptive verbs—try to incorporate </a:t>
            </a:r>
            <a:r>
              <a:rPr lang="en-CA" dirty="0" err="1"/>
              <a:t>CanMeds</a:t>
            </a:r>
            <a:r>
              <a:rPr lang="en-CA" dirty="0"/>
              <a:t>.  Use </a:t>
            </a:r>
            <a:r>
              <a:rPr lang="en-CA" dirty="0" err="1"/>
              <a:t>CanMeds</a:t>
            </a:r>
            <a:r>
              <a:rPr lang="en-CA" dirty="0"/>
              <a:t> language.</a:t>
            </a:r>
          </a:p>
          <a:p>
            <a:pPr lvl="1"/>
            <a:r>
              <a:rPr lang="en-CA" dirty="0"/>
              <a:t>Presenting findings to attending, receiving feedback, discussing patient management strategies</a:t>
            </a:r>
          </a:p>
          <a:p>
            <a:pPr lvl="1"/>
            <a:r>
              <a:rPr lang="en-CA" dirty="0"/>
              <a:t>Collaborating with allied health team</a:t>
            </a:r>
          </a:p>
          <a:p>
            <a:pPr lvl="1"/>
            <a:r>
              <a:rPr lang="en-CA" dirty="0"/>
              <a:t>Taking personal history</a:t>
            </a:r>
          </a:p>
        </p:txBody>
      </p:sp>
    </p:spTree>
    <p:extLst>
      <p:ext uri="{BB962C8B-B14F-4D97-AF65-F5344CB8AC3E}">
        <p14:creationId xmlns:p14="http://schemas.microsoft.com/office/powerpoint/2010/main" val="531429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1B7F-ECAA-475B-A48B-D684992B962C}"/>
              </a:ext>
            </a:extLst>
          </p:cNvPr>
          <p:cNvSpPr>
            <a:spLocks noGrp="1"/>
          </p:cNvSpPr>
          <p:nvPr>
            <p:ph type="title"/>
          </p:nvPr>
        </p:nvSpPr>
        <p:spPr/>
        <p:txBody>
          <a:bodyPr/>
          <a:lstStyle/>
          <a:p>
            <a:r>
              <a:rPr lang="en-CA" dirty="0"/>
              <a:t>Personal Statement</a:t>
            </a:r>
          </a:p>
        </p:txBody>
      </p:sp>
      <p:sp>
        <p:nvSpPr>
          <p:cNvPr id="3" name="Content Placeholder 2">
            <a:extLst>
              <a:ext uri="{FF2B5EF4-FFF2-40B4-BE49-F238E27FC236}">
                <a16:creationId xmlns:a16="http://schemas.microsoft.com/office/drawing/2014/main" id="{2A6FCD65-BE8E-45D0-8C5D-BDE74A7E2B19}"/>
              </a:ext>
            </a:extLst>
          </p:cNvPr>
          <p:cNvSpPr>
            <a:spLocks noGrp="1"/>
          </p:cNvSpPr>
          <p:nvPr>
            <p:ph idx="1"/>
          </p:nvPr>
        </p:nvSpPr>
        <p:spPr/>
        <p:txBody>
          <a:bodyPr/>
          <a:lstStyle/>
          <a:p>
            <a:r>
              <a:rPr lang="en-CA" dirty="0"/>
              <a:t>Different requirements for different program.  Individualize</a:t>
            </a:r>
          </a:p>
          <a:p>
            <a:r>
              <a:rPr lang="en-CA" dirty="0"/>
              <a:t>Answer all questions</a:t>
            </a:r>
          </a:p>
          <a:p>
            <a:r>
              <a:rPr lang="en-CA" dirty="0"/>
              <a:t>Create unique, personal theme—interesting from beginning.  Hook? Raw. Emotional.</a:t>
            </a:r>
          </a:p>
          <a:p>
            <a:r>
              <a:rPr lang="en-CA" dirty="0"/>
              <a:t>Avoid cliches.</a:t>
            </a:r>
          </a:p>
          <a:p>
            <a:r>
              <a:rPr lang="en-CA" dirty="0"/>
              <a:t>Identify attributes and personal/professional qualities to showcase</a:t>
            </a:r>
          </a:p>
          <a:p>
            <a:r>
              <a:rPr lang="en-CA" dirty="0"/>
              <a:t>Structure paragraph about experience.  </a:t>
            </a:r>
            <a:r>
              <a:rPr lang="en-CA" dirty="0" err="1"/>
              <a:t>Eg.</a:t>
            </a:r>
            <a:r>
              <a:rPr lang="en-CA" dirty="0"/>
              <a:t> patient encounter which is interesting, demonstrates empathy and compassion</a:t>
            </a:r>
          </a:p>
          <a:p>
            <a:r>
              <a:rPr lang="en-CA" dirty="0"/>
              <a:t>Show rather than tell or list your experiences.</a:t>
            </a:r>
          </a:p>
          <a:p>
            <a:r>
              <a:rPr lang="en-CA" dirty="0"/>
              <a:t>Usual max is 750 words</a:t>
            </a:r>
          </a:p>
        </p:txBody>
      </p:sp>
    </p:spTree>
    <p:extLst>
      <p:ext uri="{BB962C8B-B14F-4D97-AF65-F5344CB8AC3E}">
        <p14:creationId xmlns:p14="http://schemas.microsoft.com/office/powerpoint/2010/main" val="3978504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6D0A-60D5-4C06-A220-5C308B7A0F93}"/>
              </a:ext>
            </a:extLst>
          </p:cNvPr>
          <p:cNvSpPr>
            <a:spLocks noGrp="1"/>
          </p:cNvSpPr>
          <p:nvPr>
            <p:ph type="title"/>
          </p:nvPr>
        </p:nvSpPr>
        <p:spPr/>
        <p:txBody>
          <a:bodyPr/>
          <a:lstStyle/>
          <a:p>
            <a:r>
              <a:rPr lang="en-CA" dirty="0"/>
              <a:t>Interviews</a:t>
            </a:r>
          </a:p>
        </p:txBody>
      </p:sp>
      <p:sp>
        <p:nvSpPr>
          <p:cNvPr id="3" name="Content Placeholder 2">
            <a:extLst>
              <a:ext uri="{FF2B5EF4-FFF2-40B4-BE49-F238E27FC236}">
                <a16:creationId xmlns:a16="http://schemas.microsoft.com/office/drawing/2014/main" id="{A99A2263-5C2A-4FF3-8325-66914EFFDF85}"/>
              </a:ext>
            </a:extLst>
          </p:cNvPr>
          <p:cNvSpPr>
            <a:spLocks noGrp="1"/>
          </p:cNvSpPr>
          <p:nvPr>
            <p:ph idx="1"/>
          </p:nvPr>
        </p:nvSpPr>
        <p:spPr/>
        <p:txBody>
          <a:bodyPr/>
          <a:lstStyle/>
          <a:p>
            <a:r>
              <a:rPr lang="en-CA" dirty="0"/>
              <a:t>Prepare, prepare, prepare</a:t>
            </a:r>
          </a:p>
          <a:p>
            <a:r>
              <a:rPr lang="en-CA" dirty="0"/>
              <a:t>Rehearse</a:t>
            </a:r>
          </a:p>
          <a:p>
            <a:r>
              <a:rPr lang="en-CA" dirty="0"/>
              <a:t>Get feedback</a:t>
            </a:r>
          </a:p>
          <a:p>
            <a:endParaRPr lang="en-CA" dirty="0"/>
          </a:p>
          <a:p>
            <a:r>
              <a:rPr lang="en-CA" dirty="0"/>
              <a:t>See interview information which includes sample questions.</a:t>
            </a:r>
          </a:p>
          <a:p>
            <a:endParaRPr lang="en-CA" dirty="0"/>
          </a:p>
          <a:p>
            <a:r>
              <a:rPr lang="en-CA" dirty="0"/>
              <a:t>Structure varies with province:  Traditional panel interview or MMI (BC Family Medicine) or combination</a:t>
            </a:r>
          </a:p>
        </p:txBody>
      </p:sp>
    </p:spTree>
    <p:extLst>
      <p:ext uri="{BB962C8B-B14F-4D97-AF65-F5344CB8AC3E}">
        <p14:creationId xmlns:p14="http://schemas.microsoft.com/office/powerpoint/2010/main" val="292641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615-5768-4D3C-802F-8BE9F2CDF697}"/>
              </a:ext>
            </a:extLst>
          </p:cNvPr>
          <p:cNvSpPr>
            <a:spLocks noGrp="1"/>
          </p:cNvSpPr>
          <p:nvPr>
            <p:ph type="title"/>
          </p:nvPr>
        </p:nvSpPr>
        <p:spPr/>
        <p:txBody>
          <a:bodyPr/>
          <a:lstStyle/>
          <a:p>
            <a:r>
              <a:rPr lang="en-US" dirty="0"/>
              <a:t>Virtual Meetings</a:t>
            </a:r>
            <a:endParaRPr lang="en-CA" dirty="0"/>
          </a:p>
        </p:txBody>
      </p:sp>
      <p:sp>
        <p:nvSpPr>
          <p:cNvPr id="3" name="Content Placeholder 2">
            <a:extLst>
              <a:ext uri="{FF2B5EF4-FFF2-40B4-BE49-F238E27FC236}">
                <a16:creationId xmlns:a16="http://schemas.microsoft.com/office/drawing/2014/main" id="{0CE244C1-025A-44E5-AC21-60399590A7F2}"/>
              </a:ext>
            </a:extLst>
          </p:cNvPr>
          <p:cNvSpPr>
            <a:spLocks noGrp="1"/>
          </p:cNvSpPr>
          <p:nvPr>
            <p:ph idx="1"/>
          </p:nvPr>
        </p:nvSpPr>
        <p:spPr/>
        <p:txBody>
          <a:bodyPr/>
          <a:lstStyle/>
          <a:p>
            <a:r>
              <a:rPr lang="en-US" dirty="0"/>
              <a:t>Take advantage of Zoom/Teams by making a statement with your background.  </a:t>
            </a:r>
          </a:p>
          <a:p>
            <a:r>
              <a:rPr lang="en-US" dirty="0"/>
              <a:t>Not talking about stock Zoom background.</a:t>
            </a:r>
          </a:p>
          <a:p>
            <a:r>
              <a:rPr lang="en-US" dirty="0"/>
              <a:t>What do you want to say about yourself, without saying it?</a:t>
            </a:r>
          </a:p>
          <a:p>
            <a:r>
              <a:rPr lang="en-US" dirty="0"/>
              <a:t>Set up your environment so it provides information about you.</a:t>
            </a:r>
          </a:p>
          <a:p>
            <a:pPr marL="0" indent="0">
              <a:buNone/>
            </a:pPr>
            <a:r>
              <a:rPr lang="en-US" dirty="0"/>
              <a:t>	Books that will show your interest</a:t>
            </a:r>
          </a:p>
          <a:p>
            <a:pPr marL="0" indent="0">
              <a:buNone/>
            </a:pPr>
            <a:r>
              <a:rPr lang="en-US" dirty="0"/>
              <a:t>	Activities that show your interest…</a:t>
            </a:r>
          </a:p>
        </p:txBody>
      </p:sp>
    </p:spTree>
    <p:extLst>
      <p:ext uri="{BB962C8B-B14F-4D97-AF65-F5344CB8AC3E}">
        <p14:creationId xmlns:p14="http://schemas.microsoft.com/office/powerpoint/2010/main" val="180789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Access to residency and the two-stream system works</a:t>
            </a:r>
          </a:p>
        </p:txBody>
      </p:sp>
      <p:sp>
        <p:nvSpPr>
          <p:cNvPr id="3" name="Content Placeholder 2"/>
          <p:cNvSpPr>
            <a:spLocks noGrp="1"/>
          </p:cNvSpPr>
          <p:nvPr>
            <p:ph idx="1"/>
          </p:nvPr>
        </p:nvSpPr>
        <p:spPr/>
        <p:txBody>
          <a:bodyPr>
            <a:normAutofit fontScale="92500" lnSpcReduction="10000"/>
          </a:bodyPr>
          <a:lstStyle/>
          <a:p>
            <a:r>
              <a:rPr lang="en-CA" dirty="0"/>
              <a:t>Access to residency in Canada is determined on place of graduation.</a:t>
            </a:r>
          </a:p>
          <a:p>
            <a:pPr marL="0" indent="0">
              <a:buNone/>
            </a:pPr>
            <a:endParaRPr lang="en-CA" dirty="0"/>
          </a:p>
          <a:p>
            <a:r>
              <a:rPr lang="en-CA" dirty="0"/>
              <a:t>Divided into two streams:  CMG Stream for graduates of Canadian and American medical schools and IMG Stream for graduates of international medical schools. </a:t>
            </a:r>
          </a:p>
          <a:p>
            <a:r>
              <a:rPr lang="en-CA" dirty="0"/>
              <a:t>As of 2026, all graduates of American medical schools will be IMGs.</a:t>
            </a:r>
          </a:p>
          <a:p>
            <a:r>
              <a:rPr lang="en-CA" dirty="0"/>
              <a:t>In the first iteration all provinces (except Quebec) restrict IMGs to IMG Stream (but Quebec has its own barriers that make it CSA unfriendly)</a:t>
            </a:r>
          </a:p>
          <a:p>
            <a:r>
              <a:rPr lang="en-CA" dirty="0"/>
              <a:t>In </a:t>
            </a:r>
            <a:r>
              <a:rPr lang="en-CA" u="sng" dirty="0"/>
              <a:t>second iteration </a:t>
            </a:r>
            <a:r>
              <a:rPr lang="en-CA" dirty="0"/>
              <a:t>as of the 2023 Match only Alberta restricts IMGs to IMG Stream.</a:t>
            </a:r>
          </a:p>
          <a:p>
            <a:r>
              <a:rPr lang="en-CA" dirty="0"/>
              <a:t>Specific eligibility requirements vary among provinces.</a:t>
            </a:r>
          </a:p>
        </p:txBody>
      </p:sp>
    </p:spTree>
    <p:extLst>
      <p:ext uri="{BB962C8B-B14F-4D97-AF65-F5344CB8AC3E}">
        <p14:creationId xmlns:p14="http://schemas.microsoft.com/office/powerpoint/2010/main" val="1530800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E103-ACD0-4EA3-A34F-01EE2A0AEDDB}"/>
              </a:ext>
            </a:extLst>
          </p:cNvPr>
          <p:cNvSpPr>
            <a:spLocks noGrp="1"/>
          </p:cNvSpPr>
          <p:nvPr>
            <p:ph type="title"/>
          </p:nvPr>
        </p:nvSpPr>
        <p:spPr/>
        <p:txBody>
          <a:bodyPr/>
          <a:lstStyle/>
          <a:p>
            <a:r>
              <a:rPr lang="en-CA" dirty="0"/>
              <a:t>Interviews:  Preparation</a:t>
            </a:r>
          </a:p>
        </p:txBody>
      </p:sp>
      <p:sp>
        <p:nvSpPr>
          <p:cNvPr id="3" name="Content Placeholder 2">
            <a:extLst>
              <a:ext uri="{FF2B5EF4-FFF2-40B4-BE49-F238E27FC236}">
                <a16:creationId xmlns:a16="http://schemas.microsoft.com/office/drawing/2014/main" id="{92A0590A-A9BC-4E69-A2E7-E15967699EAB}"/>
              </a:ext>
            </a:extLst>
          </p:cNvPr>
          <p:cNvSpPr>
            <a:spLocks noGrp="1"/>
          </p:cNvSpPr>
          <p:nvPr>
            <p:ph idx="1"/>
          </p:nvPr>
        </p:nvSpPr>
        <p:spPr/>
        <p:txBody>
          <a:bodyPr/>
          <a:lstStyle/>
          <a:p>
            <a:r>
              <a:rPr lang="en-CA" dirty="0"/>
              <a:t>Mind map of experiences you want to present</a:t>
            </a:r>
          </a:p>
          <a:p>
            <a:r>
              <a:rPr lang="en-CA" dirty="0"/>
              <a:t>Brainstorm:  accomplishments, clinical scenarios, patient conflicts, strengths/weaknesses, ethical situations. Teamwork challenges, mistakes [to demonstrate self-insight], demonstrate how dealt with negative feedback</a:t>
            </a:r>
          </a:p>
          <a:p>
            <a:r>
              <a:rPr lang="en-CA" dirty="0"/>
              <a:t>Research:  why you want to apply to program, what you can contribute</a:t>
            </a:r>
          </a:p>
          <a:p>
            <a:r>
              <a:rPr lang="en-CA" dirty="0"/>
              <a:t>Create frameworks:  for answering common Qs and behaviourally based Qs</a:t>
            </a:r>
          </a:p>
          <a:p>
            <a:r>
              <a:rPr lang="en-CA" dirty="0"/>
              <a:t>Awareness:  connections you want made and do not want made</a:t>
            </a:r>
          </a:p>
          <a:p>
            <a:pPr lvl="1"/>
            <a:r>
              <a:rPr lang="en-CA" dirty="0" err="1"/>
              <a:t>Eg.</a:t>
            </a:r>
            <a:r>
              <a:rPr lang="en-CA" dirty="0"/>
              <a:t>  Delegation/micro-managing; work harder/burnout</a:t>
            </a:r>
          </a:p>
          <a:p>
            <a:pPr lvl="1"/>
            <a:r>
              <a:rPr lang="en-CA" dirty="0"/>
              <a:t>How to appear cool, calm, collected, confident, and engaging</a:t>
            </a:r>
          </a:p>
        </p:txBody>
      </p:sp>
    </p:spTree>
    <p:extLst>
      <p:ext uri="{BB962C8B-B14F-4D97-AF65-F5344CB8AC3E}">
        <p14:creationId xmlns:p14="http://schemas.microsoft.com/office/powerpoint/2010/main" val="879037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873A-8843-4E8F-AEAC-5499B677D911}"/>
              </a:ext>
            </a:extLst>
          </p:cNvPr>
          <p:cNvSpPr>
            <a:spLocks noGrp="1"/>
          </p:cNvSpPr>
          <p:nvPr>
            <p:ph type="title"/>
          </p:nvPr>
        </p:nvSpPr>
        <p:spPr/>
        <p:txBody>
          <a:bodyPr/>
          <a:lstStyle/>
          <a:p>
            <a:r>
              <a:rPr lang="en-CA" dirty="0"/>
              <a:t>Interviews</a:t>
            </a:r>
          </a:p>
        </p:txBody>
      </p:sp>
      <p:sp>
        <p:nvSpPr>
          <p:cNvPr id="3" name="Content Placeholder 2">
            <a:extLst>
              <a:ext uri="{FF2B5EF4-FFF2-40B4-BE49-F238E27FC236}">
                <a16:creationId xmlns:a16="http://schemas.microsoft.com/office/drawing/2014/main" id="{C99B7BD1-135D-45F2-90E7-5521915FACFF}"/>
              </a:ext>
            </a:extLst>
          </p:cNvPr>
          <p:cNvSpPr>
            <a:spLocks noGrp="1"/>
          </p:cNvSpPr>
          <p:nvPr>
            <p:ph idx="1"/>
          </p:nvPr>
        </p:nvSpPr>
        <p:spPr/>
        <p:txBody>
          <a:bodyPr/>
          <a:lstStyle/>
          <a:p>
            <a:r>
              <a:rPr lang="en-CA" dirty="0"/>
              <a:t>Practice virtual meetings </a:t>
            </a:r>
          </a:p>
          <a:p>
            <a:r>
              <a:rPr lang="en-CA" dirty="0"/>
              <a:t>Practice:  thoughtful pause, interaction cues, sounding conversant</a:t>
            </a:r>
          </a:p>
          <a:p>
            <a:r>
              <a:rPr lang="en-CA" dirty="0"/>
              <a:t>Background</a:t>
            </a:r>
          </a:p>
          <a:p>
            <a:r>
              <a:rPr lang="en-CA" dirty="0"/>
              <a:t>Look at the camera </a:t>
            </a:r>
          </a:p>
          <a:p>
            <a:pPr marL="0" indent="0">
              <a:buNone/>
            </a:pPr>
            <a:endParaRPr lang="en-CA" dirty="0"/>
          </a:p>
          <a:p>
            <a:r>
              <a:rPr lang="en-CA" dirty="0"/>
              <a:t>Record self:  posture, tone, storytelling technique, ability to stay relevant, concise but descriptive answers</a:t>
            </a:r>
          </a:p>
          <a:p>
            <a:pPr marL="0" indent="0">
              <a:buNone/>
            </a:pPr>
            <a:endParaRPr lang="en-CA" dirty="0"/>
          </a:p>
        </p:txBody>
      </p:sp>
    </p:spTree>
    <p:extLst>
      <p:ext uri="{BB962C8B-B14F-4D97-AF65-F5344CB8AC3E}">
        <p14:creationId xmlns:p14="http://schemas.microsoft.com/office/powerpoint/2010/main" val="2461439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1FE5-6F2F-4BB0-A41C-428617C4BEBD}"/>
              </a:ext>
            </a:extLst>
          </p:cNvPr>
          <p:cNvSpPr>
            <a:spLocks noGrp="1"/>
          </p:cNvSpPr>
          <p:nvPr>
            <p:ph type="title"/>
          </p:nvPr>
        </p:nvSpPr>
        <p:spPr/>
        <p:txBody>
          <a:bodyPr/>
          <a:lstStyle/>
          <a:p>
            <a:r>
              <a:rPr lang="en-US" dirty="0"/>
              <a:t>USE THE LANGUAGE</a:t>
            </a:r>
            <a:endParaRPr lang="en-CA" dirty="0"/>
          </a:p>
        </p:txBody>
      </p:sp>
      <p:sp>
        <p:nvSpPr>
          <p:cNvPr id="3" name="Content Placeholder 2">
            <a:extLst>
              <a:ext uri="{FF2B5EF4-FFF2-40B4-BE49-F238E27FC236}">
                <a16:creationId xmlns:a16="http://schemas.microsoft.com/office/drawing/2014/main" id="{12F04309-FDBE-41A2-A0F4-1C5064F2EF1D}"/>
              </a:ext>
            </a:extLst>
          </p:cNvPr>
          <p:cNvSpPr>
            <a:spLocks noGrp="1"/>
          </p:cNvSpPr>
          <p:nvPr>
            <p:ph idx="1"/>
          </p:nvPr>
        </p:nvSpPr>
        <p:spPr/>
        <p:txBody>
          <a:bodyPr/>
          <a:lstStyle/>
          <a:p>
            <a:r>
              <a:rPr lang="en-US" dirty="0"/>
              <a:t>How you answer is as important as the answer.</a:t>
            </a:r>
          </a:p>
          <a:p>
            <a:r>
              <a:rPr lang="en-US" dirty="0"/>
              <a:t>Look at CMPA Code of Ethics.</a:t>
            </a:r>
          </a:p>
          <a:p>
            <a:r>
              <a:rPr lang="en-US" dirty="0"/>
              <a:t>Look at </a:t>
            </a:r>
            <a:r>
              <a:rPr lang="en-US" dirty="0" err="1"/>
              <a:t>CanMeds</a:t>
            </a:r>
            <a:r>
              <a:rPr lang="en-US" dirty="0"/>
              <a:t>.</a:t>
            </a:r>
          </a:p>
          <a:p>
            <a:pPr lvl="1"/>
            <a:r>
              <a:rPr lang="en-US" dirty="0"/>
              <a:t>Respect for patient’s autonomy</a:t>
            </a:r>
          </a:p>
          <a:p>
            <a:pPr lvl="1"/>
            <a:r>
              <a:rPr lang="en-US" dirty="0"/>
              <a:t>Show empathy to patient and colleagues</a:t>
            </a:r>
          </a:p>
          <a:p>
            <a:pPr lvl="1"/>
            <a:r>
              <a:rPr lang="en-US" dirty="0"/>
              <a:t>Teamwork (do not blame; who in the team can provide critical information)</a:t>
            </a:r>
          </a:p>
          <a:p>
            <a:pPr lvl="1"/>
            <a:endParaRPr lang="en-CA" dirty="0"/>
          </a:p>
        </p:txBody>
      </p:sp>
    </p:spTree>
    <p:extLst>
      <p:ext uri="{BB962C8B-B14F-4D97-AF65-F5344CB8AC3E}">
        <p14:creationId xmlns:p14="http://schemas.microsoft.com/office/powerpoint/2010/main" val="3703139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3FE5-3434-4B10-A609-F55A2022FDA1}"/>
              </a:ext>
            </a:extLst>
          </p:cNvPr>
          <p:cNvSpPr>
            <a:spLocks noGrp="1"/>
          </p:cNvSpPr>
          <p:nvPr>
            <p:ph type="title"/>
          </p:nvPr>
        </p:nvSpPr>
        <p:spPr/>
        <p:txBody>
          <a:bodyPr/>
          <a:lstStyle/>
          <a:p>
            <a:r>
              <a:rPr lang="en-CA" dirty="0"/>
              <a:t>So much to do; so little time</a:t>
            </a:r>
          </a:p>
        </p:txBody>
      </p:sp>
      <p:sp>
        <p:nvSpPr>
          <p:cNvPr id="3" name="Content Placeholder 2">
            <a:extLst>
              <a:ext uri="{FF2B5EF4-FFF2-40B4-BE49-F238E27FC236}">
                <a16:creationId xmlns:a16="http://schemas.microsoft.com/office/drawing/2014/main" id="{53F7F67D-C8BE-472A-8683-D262FA2D12FC}"/>
              </a:ext>
            </a:extLst>
          </p:cNvPr>
          <p:cNvSpPr>
            <a:spLocks noGrp="1"/>
          </p:cNvSpPr>
          <p:nvPr>
            <p:ph idx="1"/>
          </p:nvPr>
        </p:nvSpPr>
        <p:spPr/>
        <p:txBody>
          <a:bodyPr/>
          <a:lstStyle/>
          <a:p>
            <a:r>
              <a:rPr lang="en-CA" dirty="0"/>
              <a:t>Use timelines to organize and prepare</a:t>
            </a:r>
          </a:p>
          <a:p>
            <a:r>
              <a:rPr lang="en-CA" dirty="0"/>
              <a:t>Breakdown tasks </a:t>
            </a:r>
          </a:p>
          <a:p>
            <a:r>
              <a:rPr lang="en-CA" dirty="0"/>
              <a:t>Schedule tasks</a:t>
            </a:r>
          </a:p>
          <a:p>
            <a:r>
              <a:rPr lang="en-CA" dirty="0"/>
              <a:t>MARK DEADLINES and set ALARMS</a:t>
            </a:r>
          </a:p>
          <a:p>
            <a:r>
              <a:rPr lang="en-CA" dirty="0"/>
              <a:t>Take time to reflect and seek feedback</a:t>
            </a:r>
          </a:p>
          <a:p>
            <a:r>
              <a:rPr lang="en-CA" dirty="0"/>
              <a:t>Know when you need a break</a:t>
            </a:r>
          </a:p>
        </p:txBody>
      </p:sp>
    </p:spTree>
    <p:extLst>
      <p:ext uri="{BB962C8B-B14F-4D97-AF65-F5344CB8AC3E}">
        <p14:creationId xmlns:p14="http://schemas.microsoft.com/office/powerpoint/2010/main" val="374189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0D88-48DA-4122-930F-5BC4947CC3BC}"/>
              </a:ext>
            </a:extLst>
          </p:cNvPr>
          <p:cNvSpPr>
            <a:spLocks noGrp="1"/>
          </p:cNvSpPr>
          <p:nvPr>
            <p:ph type="title"/>
          </p:nvPr>
        </p:nvSpPr>
        <p:spPr/>
        <p:txBody>
          <a:bodyPr/>
          <a:lstStyle/>
          <a:p>
            <a:r>
              <a:rPr lang="en-CA" dirty="0"/>
              <a:t>Ranking</a:t>
            </a:r>
          </a:p>
        </p:txBody>
      </p:sp>
      <p:sp>
        <p:nvSpPr>
          <p:cNvPr id="3" name="Content Placeholder 2">
            <a:extLst>
              <a:ext uri="{FF2B5EF4-FFF2-40B4-BE49-F238E27FC236}">
                <a16:creationId xmlns:a16="http://schemas.microsoft.com/office/drawing/2014/main" id="{D41286CD-8C8E-465A-8D16-FBC11828B506}"/>
              </a:ext>
            </a:extLst>
          </p:cNvPr>
          <p:cNvSpPr>
            <a:spLocks noGrp="1"/>
          </p:cNvSpPr>
          <p:nvPr>
            <p:ph idx="1"/>
          </p:nvPr>
        </p:nvSpPr>
        <p:spPr/>
        <p:txBody>
          <a:bodyPr/>
          <a:lstStyle/>
          <a:p>
            <a:r>
              <a:rPr lang="en-CA" dirty="0"/>
              <a:t>Rank the programs</a:t>
            </a:r>
          </a:p>
          <a:p>
            <a:pPr lvl="1"/>
            <a:r>
              <a:rPr lang="en-CA" dirty="0"/>
              <a:t>Make notes immediately after interview</a:t>
            </a:r>
          </a:p>
          <a:p>
            <a:pPr lvl="1"/>
            <a:r>
              <a:rPr lang="en-CA" dirty="0"/>
              <a:t>Analyze and do risk assessment</a:t>
            </a:r>
          </a:p>
          <a:p>
            <a:pPr lvl="2"/>
            <a:r>
              <a:rPr lang="en-CA" dirty="0"/>
              <a:t>What you want</a:t>
            </a:r>
          </a:p>
          <a:p>
            <a:pPr lvl="2"/>
            <a:r>
              <a:rPr lang="en-CA" dirty="0"/>
              <a:t>Your read of who wants you</a:t>
            </a:r>
          </a:p>
          <a:p>
            <a:pPr marL="914400" lvl="2" indent="0">
              <a:buNone/>
            </a:pPr>
            <a:endParaRPr lang="en-CA" dirty="0"/>
          </a:p>
        </p:txBody>
      </p:sp>
    </p:spTree>
    <p:extLst>
      <p:ext uri="{BB962C8B-B14F-4D97-AF65-F5344CB8AC3E}">
        <p14:creationId xmlns:p14="http://schemas.microsoft.com/office/powerpoint/2010/main" val="1327339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Characteristics that correlate to successful match</a:t>
            </a:r>
          </a:p>
        </p:txBody>
      </p:sp>
      <p:sp>
        <p:nvSpPr>
          <p:cNvPr id="3" name="Content Placeholder 2"/>
          <p:cNvSpPr>
            <a:spLocks noGrp="1"/>
          </p:cNvSpPr>
          <p:nvPr>
            <p:ph idx="1"/>
          </p:nvPr>
        </p:nvSpPr>
        <p:spPr/>
        <p:txBody>
          <a:bodyPr>
            <a:normAutofit fontScale="92500"/>
          </a:bodyPr>
          <a:lstStyle/>
          <a:p>
            <a:r>
              <a:rPr lang="en-CA" dirty="0"/>
              <a:t>Recent graduation </a:t>
            </a:r>
          </a:p>
          <a:p>
            <a:r>
              <a:rPr lang="en-CA" dirty="0"/>
              <a:t>Demonstrated Interest in the Field</a:t>
            </a:r>
          </a:p>
          <a:p>
            <a:r>
              <a:rPr lang="en-CA" dirty="0"/>
              <a:t>Rotated in Canada (or US if seeking US match) [Historic data—not 2024]</a:t>
            </a:r>
          </a:p>
          <a:p>
            <a:pPr lvl="1"/>
            <a:r>
              <a:rPr lang="en-CA" dirty="0"/>
              <a:t>54.6% did at least 1 elective in the province to which they matched</a:t>
            </a:r>
          </a:p>
          <a:p>
            <a:pPr lvl="1"/>
            <a:r>
              <a:rPr lang="en-CA" dirty="0"/>
              <a:t>32.% did at least 1 elective in the same university to which they matched</a:t>
            </a:r>
          </a:p>
          <a:p>
            <a:pPr lvl="1"/>
            <a:r>
              <a:rPr lang="en-CA" dirty="0"/>
              <a:t>47.0% did at least 1 elective in the same discipline to which they matched</a:t>
            </a:r>
          </a:p>
          <a:p>
            <a:pPr marL="457200" lvl="1" indent="0">
              <a:buNone/>
            </a:pPr>
            <a:endParaRPr lang="en-CA" dirty="0"/>
          </a:p>
          <a:p>
            <a:r>
              <a:rPr lang="en-CA" dirty="0"/>
              <a:t>Letters of Reference from Local Physicians</a:t>
            </a:r>
          </a:p>
          <a:p>
            <a:r>
              <a:rPr lang="en-CA" dirty="0"/>
              <a:t>Good results in examinations</a:t>
            </a:r>
          </a:p>
          <a:p>
            <a:r>
              <a:rPr lang="en-CA" dirty="0"/>
              <a:t>People knowing you is important—electives, research, </a:t>
            </a:r>
            <a:r>
              <a:rPr lang="en-CA" dirty="0" err="1"/>
              <a:t>observerships</a:t>
            </a:r>
            <a:endParaRPr lang="en-CA" dirty="0"/>
          </a:p>
          <a:p>
            <a:pPr marL="457200" lvl="1" indent="0">
              <a:buNone/>
            </a:pPr>
            <a:endParaRPr lang="en-CA" dirty="0"/>
          </a:p>
          <a:p>
            <a:endParaRPr lang="en-CA" dirty="0"/>
          </a:p>
        </p:txBody>
      </p:sp>
    </p:spTree>
    <p:extLst>
      <p:ext uri="{BB962C8B-B14F-4D97-AF65-F5344CB8AC3E}">
        <p14:creationId xmlns:p14="http://schemas.microsoft.com/office/powerpoint/2010/main" val="1855236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8169-33F0-D827-D274-6A016179FEB3}"/>
              </a:ext>
            </a:extLst>
          </p:cNvPr>
          <p:cNvSpPr>
            <a:spLocks noGrp="1"/>
          </p:cNvSpPr>
          <p:nvPr>
            <p:ph type="title"/>
          </p:nvPr>
        </p:nvSpPr>
        <p:spPr/>
        <p:txBody>
          <a:bodyPr/>
          <a:lstStyle/>
          <a:p>
            <a:r>
              <a:rPr lang="en-CA" dirty="0"/>
              <a:t>Delayed application </a:t>
            </a:r>
          </a:p>
        </p:txBody>
      </p:sp>
      <p:sp>
        <p:nvSpPr>
          <p:cNvPr id="3" name="Content Placeholder 2">
            <a:extLst>
              <a:ext uri="{FF2B5EF4-FFF2-40B4-BE49-F238E27FC236}">
                <a16:creationId xmlns:a16="http://schemas.microsoft.com/office/drawing/2014/main" id="{62DC2336-278F-A441-E20E-59356DD21AD6}"/>
              </a:ext>
            </a:extLst>
          </p:cNvPr>
          <p:cNvSpPr>
            <a:spLocks noGrp="1"/>
          </p:cNvSpPr>
          <p:nvPr>
            <p:ph idx="1"/>
          </p:nvPr>
        </p:nvSpPr>
        <p:spPr/>
        <p:txBody>
          <a:bodyPr/>
          <a:lstStyle/>
          <a:p>
            <a:r>
              <a:rPr lang="en-CA" dirty="0"/>
              <a:t>Students who apply in the year of graduation have a substantially higher match rate than those who delay application to residency as above.</a:t>
            </a:r>
          </a:p>
          <a:p>
            <a:r>
              <a:rPr lang="en-CA" dirty="0"/>
              <a:t>Recency of graduation is a significant factor in program screening.</a:t>
            </a:r>
          </a:p>
          <a:p>
            <a:r>
              <a:rPr lang="en-CA" dirty="0"/>
              <a:t>Think carefully before deciding to delay for CIP (Clinical </a:t>
            </a:r>
            <a:r>
              <a:rPr lang="en-CA"/>
              <a:t>Investigator Program) or </a:t>
            </a:r>
            <a:r>
              <a:rPr lang="en-CA" dirty="0"/>
              <a:t>a Masters.  These can be done later.</a:t>
            </a:r>
          </a:p>
        </p:txBody>
      </p:sp>
    </p:spTree>
    <p:extLst>
      <p:ext uri="{BB962C8B-B14F-4D97-AF65-F5344CB8AC3E}">
        <p14:creationId xmlns:p14="http://schemas.microsoft.com/office/powerpoint/2010/main" val="1905676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F59C-FC7A-814F-EC2D-7ACDD92411E8}"/>
              </a:ext>
            </a:extLst>
          </p:cNvPr>
          <p:cNvSpPr>
            <a:spLocks noGrp="1"/>
          </p:cNvSpPr>
          <p:nvPr>
            <p:ph type="title"/>
          </p:nvPr>
        </p:nvSpPr>
        <p:spPr/>
        <p:txBody>
          <a:bodyPr/>
          <a:lstStyle/>
          <a:p>
            <a:r>
              <a:rPr lang="en-CA" dirty="0"/>
              <a:t>Match rate and no. who applied in year of graduation. </a:t>
            </a:r>
          </a:p>
        </p:txBody>
      </p:sp>
      <p:sp>
        <p:nvSpPr>
          <p:cNvPr id="3" name="Content Placeholder 2">
            <a:extLst>
              <a:ext uri="{FF2B5EF4-FFF2-40B4-BE49-F238E27FC236}">
                <a16:creationId xmlns:a16="http://schemas.microsoft.com/office/drawing/2014/main" id="{3A960F09-C3F0-EE19-03F6-7D162BD897A8}"/>
              </a:ext>
            </a:extLst>
          </p:cNvPr>
          <p:cNvSpPr>
            <a:spLocks noGrp="1"/>
          </p:cNvSpPr>
          <p:nvPr>
            <p:ph idx="1"/>
          </p:nvPr>
        </p:nvSpPr>
        <p:spPr/>
        <p:txBody>
          <a:bodyPr>
            <a:normAutofit lnSpcReduction="10000"/>
          </a:bodyPr>
          <a:lstStyle/>
          <a:p>
            <a:r>
              <a:rPr lang="en-US" sz="1800" b="1" i="0" u="none" strike="noStrike" baseline="0" dirty="0">
                <a:solidFill>
                  <a:srgbClr val="F1F1F1"/>
                </a:solidFill>
                <a:latin typeface="Arial" panose="020B0604020202020204" pitchFamily="34" charset="0"/>
              </a:rPr>
              <a:t>ear </a:t>
            </a:r>
            <a:r>
              <a:rPr lang="en-US" sz="1800" b="0" i="0" u="none" strike="noStrike" baseline="0" dirty="0">
                <a:solidFill>
                  <a:srgbClr val="F1F1F1"/>
                </a:solidFill>
                <a:latin typeface="Arial" panose="020B0604020202020204" pitchFamily="34" charset="0"/>
              </a:rPr>
              <a:t>	</a:t>
            </a:r>
            <a:r>
              <a:rPr lang="en-US" sz="1800" dirty="0" err="1">
                <a:solidFill>
                  <a:srgbClr val="F1F1F1"/>
                </a:solidFill>
                <a:latin typeface="Arial" panose="020B0604020202020204" pitchFamily="34" charset="0"/>
              </a:rPr>
              <a:t>Match</a:t>
            </a:r>
            <a:r>
              <a:rPr lang="en-US" sz="1800" b="1" i="0" u="none" strike="noStrike" baseline="0" dirty="0" err="1">
                <a:solidFill>
                  <a:srgbClr val="F1F1F1"/>
                </a:solidFill>
                <a:latin typeface="Arial" panose="020B0604020202020204" pitchFamily="34" charset="0"/>
              </a:rPr>
              <a:t>Current</a:t>
            </a:r>
            <a:r>
              <a:rPr lang="en-US" sz="1800" b="1" i="0" u="none" strike="noStrike" baseline="0" dirty="0">
                <a:solidFill>
                  <a:srgbClr val="F1F1F1"/>
                </a:solidFill>
                <a:latin typeface="Arial" panose="020B0604020202020204" pitchFamily="34" charset="0"/>
              </a:rPr>
              <a:t> year graduate match rate </a:t>
            </a:r>
            <a:r>
              <a:rPr lang="en-US" sz="1800" b="0" i="0" u="none" strike="noStrike" baseline="0" dirty="0">
                <a:solidFill>
                  <a:srgbClr val="F1F1F1"/>
                </a:solidFill>
                <a:latin typeface="Arial" panose="020B0604020202020204" pitchFamily="34" charset="0"/>
              </a:rPr>
              <a:t>	</a:t>
            </a:r>
            <a:r>
              <a:rPr lang="en-US" sz="1800" b="1" i="0" u="none" strike="noStrike" baseline="0" dirty="0">
                <a:solidFill>
                  <a:srgbClr val="F1F1F1"/>
                </a:solidFill>
                <a:latin typeface="Arial" panose="020B0604020202020204" pitchFamily="34" charset="0"/>
              </a:rPr>
              <a:t>Previous year graduate match rate </a:t>
            </a:r>
            <a:r>
              <a:rPr lang="en-US" sz="1800" b="0" i="0" u="none" strike="noStrike" baseline="0" dirty="0">
                <a:solidFill>
                  <a:srgbClr val="F1F1F1"/>
                </a:solidFill>
                <a:latin typeface="Arial" panose="020B0604020202020204" pitchFamily="34" charset="0"/>
              </a:rPr>
              <a:t>	</a:t>
            </a:r>
          </a:p>
          <a:p>
            <a:r>
              <a:rPr lang="en-CA" sz="1800" b="0" i="0" u="none" strike="noStrike" baseline="0" dirty="0">
                <a:solidFill>
                  <a:srgbClr val="000000"/>
                </a:solidFill>
                <a:latin typeface="Arial" panose="020B0604020202020204" pitchFamily="34" charset="0"/>
              </a:rPr>
              <a:t>2014 	42% --351 applicants	</a:t>
            </a:r>
          </a:p>
          <a:p>
            <a:r>
              <a:rPr lang="en-CA" sz="1800" b="0" i="0" u="none" strike="noStrike" baseline="0" dirty="0">
                <a:solidFill>
                  <a:srgbClr val="000000"/>
                </a:solidFill>
                <a:latin typeface="Arial" panose="020B0604020202020204" pitchFamily="34" charset="0"/>
              </a:rPr>
              <a:t>2015 	42% </a:t>
            </a:r>
            <a:r>
              <a:rPr lang="en-CA" sz="1800" dirty="0">
                <a:solidFill>
                  <a:srgbClr val="000000"/>
                </a:solidFill>
                <a:latin typeface="Arial" panose="020B0604020202020204" pitchFamily="34" charset="0"/>
              </a:rPr>
              <a:t>--244 applicants</a:t>
            </a:r>
            <a:endParaRPr lang="en-CA" sz="1800" b="0" i="0" u="none" strike="noStrike" baseline="0" dirty="0">
              <a:solidFill>
                <a:srgbClr val="000000"/>
              </a:solidFill>
              <a:latin typeface="Arial" panose="020B0604020202020204" pitchFamily="34" charset="0"/>
            </a:endParaRPr>
          </a:p>
          <a:p>
            <a:r>
              <a:rPr lang="en-CA" sz="1800" b="0" i="0" u="none" strike="noStrike" baseline="0" dirty="0">
                <a:solidFill>
                  <a:srgbClr val="000000"/>
                </a:solidFill>
                <a:latin typeface="Arial" panose="020B0604020202020204" pitchFamily="34" charset="0"/>
              </a:rPr>
              <a:t>2016 	50% --208 applicants		</a:t>
            </a:r>
          </a:p>
          <a:p>
            <a:r>
              <a:rPr lang="en-CA" sz="1800" b="0" i="0" u="none" strike="noStrike" baseline="0" dirty="0">
                <a:solidFill>
                  <a:srgbClr val="000000"/>
                </a:solidFill>
                <a:latin typeface="Arial" panose="020B0604020202020204" pitchFamily="34" charset="0"/>
              </a:rPr>
              <a:t>2017 	47% --256 applicants		</a:t>
            </a:r>
          </a:p>
          <a:p>
            <a:r>
              <a:rPr lang="en-CA" sz="1800" b="0" i="0" u="none" strike="noStrike" baseline="0" dirty="0">
                <a:solidFill>
                  <a:srgbClr val="000000"/>
                </a:solidFill>
                <a:latin typeface="Arial" panose="020B0604020202020204" pitchFamily="34" charset="0"/>
              </a:rPr>
              <a:t>2018 	47% --264 applicants		</a:t>
            </a:r>
          </a:p>
          <a:p>
            <a:r>
              <a:rPr lang="en-CA" sz="1800" b="0" i="0" u="none" strike="noStrike" baseline="0" dirty="0">
                <a:solidFill>
                  <a:srgbClr val="000000"/>
                </a:solidFill>
                <a:latin typeface="Arial" panose="020B0604020202020204" pitchFamily="34" charset="0"/>
              </a:rPr>
              <a:t>2019 	50% --252 applicants		</a:t>
            </a:r>
          </a:p>
          <a:p>
            <a:r>
              <a:rPr lang="en-CA" sz="1800" b="0" i="0" u="none" strike="noStrike" baseline="0" dirty="0">
                <a:solidFill>
                  <a:srgbClr val="000000"/>
                </a:solidFill>
                <a:latin typeface="Arial" panose="020B0604020202020204" pitchFamily="34" charset="0"/>
              </a:rPr>
              <a:t>2020 	67% --169 applicants		</a:t>
            </a:r>
          </a:p>
          <a:p>
            <a:r>
              <a:rPr lang="en-CA" sz="1800" b="0" i="0" u="none" strike="noStrike" baseline="0" dirty="0">
                <a:solidFill>
                  <a:srgbClr val="000000"/>
                </a:solidFill>
                <a:latin typeface="Arial" panose="020B0604020202020204" pitchFamily="34" charset="0"/>
              </a:rPr>
              <a:t>2021 	72% --168 applicants		</a:t>
            </a:r>
          </a:p>
          <a:p>
            <a:r>
              <a:rPr lang="en-CA" sz="1800" b="0" i="0" u="none" strike="noStrike" baseline="0" dirty="0">
                <a:solidFill>
                  <a:srgbClr val="000000"/>
                </a:solidFill>
                <a:latin typeface="Arial" panose="020B0604020202020204" pitchFamily="34" charset="0"/>
              </a:rPr>
              <a:t>2022 	90% --119 applicants	 	</a:t>
            </a:r>
          </a:p>
          <a:p>
            <a:r>
              <a:rPr lang="en-CA" sz="1800" b="0" i="0" u="none" strike="noStrike" baseline="0" dirty="0">
                <a:solidFill>
                  <a:srgbClr val="000000"/>
                </a:solidFill>
                <a:latin typeface="Arial" panose="020B0604020202020204" pitchFamily="34" charset="0"/>
              </a:rPr>
              <a:t>2023 	80% --144 applicants		</a:t>
            </a:r>
          </a:p>
          <a:p>
            <a:r>
              <a:rPr lang="en-CA" sz="1800" dirty="0">
                <a:solidFill>
                  <a:srgbClr val="000000"/>
                </a:solidFill>
                <a:latin typeface="Arial" panose="020B0604020202020204" pitchFamily="34" charset="0"/>
              </a:rPr>
              <a:t>2024	87% --174 applicants</a:t>
            </a:r>
            <a:endParaRPr lang="en-CA" sz="1800" b="0" i="0" u="none" strike="noStrike" baseline="0" dirty="0">
              <a:solidFill>
                <a:srgbClr val="000000"/>
              </a:solidFill>
              <a:latin typeface="Arial" panose="020B0604020202020204" pitchFamily="34" charset="0"/>
            </a:endParaRPr>
          </a:p>
          <a:p>
            <a:endParaRPr lang="en-CA" dirty="0"/>
          </a:p>
        </p:txBody>
      </p:sp>
    </p:spTree>
    <p:extLst>
      <p:ext uri="{BB962C8B-B14F-4D97-AF65-F5344CB8AC3E}">
        <p14:creationId xmlns:p14="http://schemas.microsoft.com/office/powerpoint/2010/main" val="371632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089C-7B93-5C33-485A-6B96F1CF3E3B}"/>
              </a:ext>
            </a:extLst>
          </p:cNvPr>
          <p:cNvSpPr>
            <a:spLocks noGrp="1"/>
          </p:cNvSpPr>
          <p:nvPr>
            <p:ph type="title"/>
          </p:nvPr>
        </p:nvSpPr>
        <p:spPr/>
        <p:txBody>
          <a:bodyPr/>
          <a:lstStyle/>
          <a:p>
            <a:r>
              <a:rPr lang="en-CA" dirty="0"/>
              <a:t>Year of graduation Data Cautions.</a:t>
            </a:r>
          </a:p>
        </p:txBody>
      </p:sp>
      <p:sp>
        <p:nvSpPr>
          <p:cNvPr id="3" name="Content Placeholder 2">
            <a:extLst>
              <a:ext uri="{FF2B5EF4-FFF2-40B4-BE49-F238E27FC236}">
                <a16:creationId xmlns:a16="http://schemas.microsoft.com/office/drawing/2014/main" id="{D01ECA51-B4E4-D27E-55F1-8AE9BF3F7A56}"/>
              </a:ext>
            </a:extLst>
          </p:cNvPr>
          <p:cNvSpPr>
            <a:spLocks noGrp="1"/>
          </p:cNvSpPr>
          <p:nvPr>
            <p:ph idx="1"/>
          </p:nvPr>
        </p:nvSpPr>
        <p:spPr/>
        <p:txBody>
          <a:bodyPr>
            <a:normAutofit fontScale="62500" lnSpcReduction="20000"/>
          </a:bodyPr>
          <a:lstStyle/>
          <a:p>
            <a:pPr marL="0" indent="0">
              <a:buNone/>
            </a:pPr>
            <a:endParaRPr lang="en-CA" dirty="0"/>
          </a:p>
          <a:p>
            <a:pPr marL="0" indent="0">
              <a:buNone/>
            </a:pPr>
            <a:r>
              <a:rPr lang="en-CA" dirty="0"/>
              <a:t>1. The data in Slide 66 overstates the match rate as CaRMS uses only “final participants” (versus “active applicants”) which excludes applicants who did not get an interview and did not submit a rank order list.</a:t>
            </a:r>
          </a:p>
          <a:p>
            <a:pPr marL="0" indent="0">
              <a:buNone/>
            </a:pPr>
            <a:r>
              <a:rPr lang="en-CA" dirty="0"/>
              <a:t>  </a:t>
            </a:r>
          </a:p>
          <a:p>
            <a:pPr marL="0" indent="0">
              <a:buNone/>
            </a:pPr>
            <a:r>
              <a:rPr lang="en-CA" dirty="0"/>
              <a:t>2. The higher match rates are influenced by:  </a:t>
            </a:r>
          </a:p>
          <a:p>
            <a:r>
              <a:rPr lang="en-CA" dirty="0"/>
              <a:t>Increased number of positions in IMG  and CMG Streams.</a:t>
            </a:r>
          </a:p>
          <a:p>
            <a:pPr lvl="1"/>
            <a:r>
              <a:rPr lang="en-CA" dirty="0"/>
              <a:t>IMG Stream:  346 in 2014; 425 in 2024</a:t>
            </a:r>
          </a:p>
          <a:p>
            <a:pPr lvl="1"/>
            <a:r>
              <a:rPr lang="en-CA" dirty="0"/>
              <a:t>CMG Stream: 2989 in 2014; 3280 in 2024 (151 more positions than CMG applicants placing more positions into 2</a:t>
            </a:r>
            <a:r>
              <a:rPr lang="en-CA" baseline="30000" dirty="0"/>
              <a:t>nd</a:t>
            </a:r>
            <a:r>
              <a:rPr lang="en-CA" dirty="0"/>
              <a:t> iteration)</a:t>
            </a:r>
          </a:p>
          <a:p>
            <a:r>
              <a:rPr lang="en-CA" dirty="0"/>
              <a:t>Reduced number of applicants:</a:t>
            </a:r>
          </a:p>
          <a:p>
            <a:pPr lvl="1"/>
            <a:r>
              <a:rPr lang="en-CA" dirty="0"/>
              <a:t>After COVID the order of the match changed to American first which meant that if one matched in the US Match, they would automatically be disqualified from the Canadian match.  This reduced the number of CSA applicants who applied to the Canadian Match and, also eliminated others that did who matched in the USA.  This year the Canadian Match precedes the American match which may result in lowering the  match rate again.</a:t>
            </a:r>
          </a:p>
          <a:p>
            <a:pPr lvl="1"/>
            <a:r>
              <a:rPr lang="en-CA" dirty="0"/>
              <a:t>More and more CSAs are seeking training elsewhere because of the barriers/discrimination they face in Canada including limited number of positions and discipline choice.</a:t>
            </a:r>
          </a:p>
          <a:p>
            <a:pPr lvl="1"/>
            <a:r>
              <a:rPr lang="en-CA" dirty="0"/>
              <a:t>Due to the global physician shortage other countries have become more open to training Canadians who studied abroad.  </a:t>
            </a:r>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831214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Local Experience</a:t>
            </a:r>
          </a:p>
        </p:txBody>
      </p:sp>
      <p:sp>
        <p:nvSpPr>
          <p:cNvPr id="3" name="Content Placeholder 2"/>
          <p:cNvSpPr>
            <a:spLocks noGrp="1"/>
          </p:cNvSpPr>
          <p:nvPr>
            <p:ph idx="1"/>
          </p:nvPr>
        </p:nvSpPr>
        <p:spPr/>
        <p:txBody>
          <a:bodyPr>
            <a:normAutofit/>
          </a:bodyPr>
          <a:lstStyle/>
          <a:p>
            <a:pPr marL="0" indent="0">
              <a:buNone/>
            </a:pPr>
            <a:r>
              <a:rPr lang="en-CA" dirty="0"/>
              <a:t>Highly correlated to matching.</a:t>
            </a:r>
          </a:p>
          <a:p>
            <a:pPr marL="914400" lvl="1" indent="-457200">
              <a:buAutoNum type="alphaUcPeriod"/>
            </a:pPr>
            <a:r>
              <a:rPr lang="en-CA" dirty="0"/>
              <a:t>Local electives</a:t>
            </a:r>
          </a:p>
          <a:p>
            <a:pPr marL="914400" lvl="2" indent="0">
              <a:buNone/>
            </a:pPr>
            <a:r>
              <a:rPr lang="en-CA" dirty="0"/>
              <a:t>Availability of electives in Canada is limited and dropping.</a:t>
            </a:r>
          </a:p>
          <a:p>
            <a:pPr marL="1371600" lvl="3" indent="0">
              <a:buNone/>
            </a:pPr>
            <a:endParaRPr lang="en-CA" dirty="0"/>
          </a:p>
          <a:p>
            <a:pPr marL="457200" lvl="1" indent="0">
              <a:buNone/>
            </a:pPr>
            <a:endParaRPr lang="en-CA" dirty="0"/>
          </a:p>
          <a:p>
            <a:pPr marL="914400" lvl="1" indent="-457200">
              <a:buAutoNum type="alphaUcPeriod" startAt="2"/>
            </a:pPr>
            <a:r>
              <a:rPr lang="en-CA" dirty="0"/>
              <a:t>Reference letters </a:t>
            </a:r>
          </a:p>
          <a:p>
            <a:pPr marL="457200" lvl="1" indent="0">
              <a:buNone/>
            </a:pPr>
            <a:r>
              <a:rPr lang="en-CA" dirty="0"/>
              <a:t>	Availability is linked to availability of Canadian electives.</a:t>
            </a:r>
          </a:p>
          <a:p>
            <a:pPr marL="457200" lvl="1" indent="0">
              <a:buNone/>
            </a:pPr>
            <a:endParaRPr lang="en-CA" dirty="0"/>
          </a:p>
          <a:p>
            <a:pPr marL="457200" lvl="1" indent="0">
              <a:buNone/>
            </a:pPr>
            <a:r>
              <a:rPr lang="en-CA" dirty="0"/>
              <a:t>Look into requirements, application process and deadlines early.  2</a:t>
            </a:r>
            <a:r>
              <a:rPr lang="en-CA" baseline="30000" dirty="0"/>
              <a:t>nd</a:t>
            </a:r>
            <a:r>
              <a:rPr lang="en-CA" dirty="0"/>
              <a:t> year not too soon to start information gathering</a:t>
            </a:r>
          </a:p>
          <a:p>
            <a:pPr marL="457200" lvl="1" indent="0">
              <a:buNone/>
            </a:pPr>
            <a:endParaRPr lang="en-CA" dirty="0"/>
          </a:p>
        </p:txBody>
      </p:sp>
    </p:spTree>
    <p:extLst>
      <p:ext uri="{BB962C8B-B14F-4D97-AF65-F5344CB8AC3E}">
        <p14:creationId xmlns:p14="http://schemas.microsoft.com/office/powerpoint/2010/main" val="115300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History</a:t>
            </a:r>
          </a:p>
        </p:txBody>
      </p:sp>
      <p:sp>
        <p:nvSpPr>
          <p:cNvPr id="3" name="Content Placeholder 2"/>
          <p:cNvSpPr>
            <a:spLocks noGrp="1"/>
          </p:cNvSpPr>
          <p:nvPr>
            <p:ph idx="1"/>
          </p:nvPr>
        </p:nvSpPr>
        <p:spPr/>
        <p:txBody>
          <a:bodyPr>
            <a:normAutofit/>
          </a:bodyPr>
          <a:lstStyle/>
          <a:p>
            <a:pPr marL="0" indent="0">
              <a:buNone/>
            </a:pPr>
            <a:r>
              <a:rPr lang="en-CA" u="sng" dirty="0"/>
              <a:t>Prohibition against competing in the main stream on merit</a:t>
            </a:r>
            <a:r>
              <a:rPr lang="en-CA" dirty="0"/>
              <a:t>. </a:t>
            </a:r>
          </a:p>
          <a:p>
            <a:pPr lvl="1"/>
            <a:r>
              <a:rPr lang="en-CA" dirty="0"/>
              <a:t>Prior to 1993 interning was the first step of Postgraduate training.  Everyone could compete for all positions.  Place of education irrelevant if passed the national standard exam.  </a:t>
            </a:r>
          </a:p>
          <a:p>
            <a:pPr lvl="1"/>
            <a:r>
              <a:rPr lang="en-CA" dirty="0"/>
              <a:t>In 1993 internships were abolished.  Faculties of Medicine decided who would be hired as resident physicians.</a:t>
            </a:r>
          </a:p>
          <a:p>
            <a:pPr lvl="1"/>
            <a:r>
              <a:rPr lang="en-CA" dirty="0"/>
              <a:t>Association of Faculties of Medicine of Canada (AFMC) passed resolution:  IMGs can only compete in second iteration.</a:t>
            </a:r>
          </a:p>
          <a:p>
            <a:pPr lvl="1"/>
            <a:r>
              <a:rPr lang="en-CA" dirty="0"/>
              <a:t>Current two-stream system begins in 2007 Match year in response to a lawsuit against the AFMC and others.</a:t>
            </a:r>
          </a:p>
          <a:p>
            <a:pPr marL="914400" lvl="2" indent="0">
              <a:buNone/>
            </a:pPr>
            <a:endParaRPr lang="en-CA" dirty="0"/>
          </a:p>
        </p:txBody>
      </p:sp>
    </p:spTree>
    <p:extLst>
      <p:ext uri="{BB962C8B-B14F-4D97-AF65-F5344CB8AC3E}">
        <p14:creationId xmlns:p14="http://schemas.microsoft.com/office/powerpoint/2010/main" val="3360888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FD37-C6C7-4482-A5BB-C02B197ECB5F}"/>
              </a:ext>
            </a:extLst>
          </p:cNvPr>
          <p:cNvSpPr>
            <a:spLocks noGrp="1"/>
          </p:cNvSpPr>
          <p:nvPr>
            <p:ph type="title"/>
          </p:nvPr>
        </p:nvSpPr>
        <p:spPr/>
        <p:txBody>
          <a:bodyPr/>
          <a:lstStyle/>
          <a:p>
            <a:r>
              <a:rPr lang="en-CA" dirty="0"/>
              <a:t>Electives:  Finding them</a:t>
            </a:r>
            <a:br>
              <a:rPr lang="en-CA" dirty="0"/>
            </a:br>
            <a:endParaRPr lang="en-CA" dirty="0"/>
          </a:p>
        </p:txBody>
      </p:sp>
      <p:sp>
        <p:nvSpPr>
          <p:cNvPr id="3" name="Content Placeholder 2">
            <a:extLst>
              <a:ext uri="{FF2B5EF4-FFF2-40B4-BE49-F238E27FC236}">
                <a16:creationId xmlns:a16="http://schemas.microsoft.com/office/drawing/2014/main" id="{811BC482-78E3-430E-9723-85FE5ACC3885}"/>
              </a:ext>
            </a:extLst>
          </p:cNvPr>
          <p:cNvSpPr>
            <a:spLocks noGrp="1"/>
          </p:cNvSpPr>
          <p:nvPr>
            <p:ph idx="1"/>
          </p:nvPr>
        </p:nvSpPr>
        <p:spPr/>
        <p:txBody>
          <a:bodyPr>
            <a:normAutofit fontScale="85000" lnSpcReduction="20000"/>
          </a:bodyPr>
          <a:lstStyle/>
          <a:p>
            <a:pPr marL="0" indent="0">
              <a:buNone/>
            </a:pPr>
            <a:r>
              <a:rPr lang="en-CA" dirty="0"/>
              <a:t>--For official Canadian electives one central website:  afmcstudentportal.ca</a:t>
            </a:r>
          </a:p>
          <a:p>
            <a:pPr marL="0" indent="0">
              <a:buNone/>
            </a:pPr>
            <a:endParaRPr lang="en-CA" dirty="0"/>
          </a:p>
          <a:p>
            <a:pPr marL="0" indent="0">
              <a:buNone/>
            </a:pPr>
            <a:r>
              <a:rPr lang="en-CA" dirty="0"/>
              <a:t>--Private electives:  physician supervisor associated with a Faculty of Medicine who can complete an evaluation.  Warning:  Some programs/schools in Ontario consider it unprofessional to seek a private elective.  Others do not.  Do your homework as to where each school stands on this.</a:t>
            </a:r>
          </a:p>
          <a:p>
            <a:pPr marL="0" indent="0">
              <a:buNone/>
            </a:pPr>
            <a:endParaRPr lang="en-CA" dirty="0"/>
          </a:p>
          <a:p>
            <a:pPr marL="0" indent="0">
              <a:buNone/>
            </a:pPr>
            <a:r>
              <a:rPr lang="en-CA" dirty="0"/>
              <a:t>--For American electives, there is no central registry, but there is information online.</a:t>
            </a:r>
          </a:p>
          <a:p>
            <a:pPr marL="0" indent="0">
              <a:buNone/>
            </a:pPr>
            <a:endParaRPr lang="en-CA" dirty="0"/>
          </a:p>
          <a:p>
            <a:pPr marL="0" indent="0">
              <a:buNone/>
            </a:pPr>
            <a:r>
              <a:rPr lang="en-CA" dirty="0"/>
              <a:t>--Does your school have a relationship with a North American medical school?  If so, what is the timing and process</a:t>
            </a:r>
          </a:p>
        </p:txBody>
      </p:sp>
    </p:spTree>
    <p:extLst>
      <p:ext uri="{BB962C8B-B14F-4D97-AF65-F5344CB8AC3E}">
        <p14:creationId xmlns:p14="http://schemas.microsoft.com/office/powerpoint/2010/main" val="3610206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6653-AAAB-44B0-9F65-DF102E0E0C26}"/>
              </a:ext>
            </a:extLst>
          </p:cNvPr>
          <p:cNvSpPr>
            <a:spLocks noGrp="1"/>
          </p:cNvSpPr>
          <p:nvPr>
            <p:ph type="title"/>
          </p:nvPr>
        </p:nvSpPr>
        <p:spPr/>
        <p:txBody>
          <a:bodyPr/>
          <a:lstStyle/>
          <a:p>
            <a:r>
              <a:rPr lang="en-CA" dirty="0"/>
              <a:t>Private Electives</a:t>
            </a:r>
          </a:p>
        </p:txBody>
      </p:sp>
      <p:sp>
        <p:nvSpPr>
          <p:cNvPr id="3" name="Content Placeholder 2">
            <a:extLst>
              <a:ext uri="{FF2B5EF4-FFF2-40B4-BE49-F238E27FC236}">
                <a16:creationId xmlns:a16="http://schemas.microsoft.com/office/drawing/2014/main" id="{80609AAC-CD3E-4A5F-A1C9-A605B66DCF42}"/>
              </a:ext>
            </a:extLst>
          </p:cNvPr>
          <p:cNvSpPr>
            <a:spLocks noGrp="1"/>
          </p:cNvSpPr>
          <p:nvPr>
            <p:ph idx="1"/>
          </p:nvPr>
        </p:nvSpPr>
        <p:spPr/>
        <p:txBody>
          <a:bodyPr>
            <a:normAutofit fontScale="77500" lnSpcReduction="20000"/>
          </a:bodyPr>
          <a:lstStyle/>
          <a:p>
            <a:r>
              <a:rPr lang="en-US" dirty="0"/>
              <a:t>Mostly found through personal connections but there are some rural programs which facilitate electives:</a:t>
            </a:r>
          </a:p>
          <a:p>
            <a:endParaRPr lang="en-US" dirty="0"/>
          </a:p>
          <a:p>
            <a:pPr marL="0" indent="0">
              <a:buNone/>
            </a:pPr>
            <a:r>
              <a:rPr lang="en-US" dirty="0"/>
              <a:t>Example:  Rural Ontario Medical Program</a:t>
            </a:r>
          </a:p>
          <a:p>
            <a:r>
              <a:rPr lang="en-US" dirty="0"/>
              <a:t>Main web page:  </a:t>
            </a:r>
            <a:r>
              <a:rPr lang="en-US" u="sng" dirty="0">
                <a:hlinkClick r:id="rId2"/>
              </a:rPr>
              <a:t>https://romponline.com/</a:t>
            </a:r>
            <a:endParaRPr lang="en-CA" dirty="0"/>
          </a:p>
          <a:p>
            <a:r>
              <a:rPr lang="en-US" dirty="0"/>
              <a:t>Becoming a Learner page:  </a:t>
            </a:r>
            <a:r>
              <a:rPr lang="en-US" u="sng" dirty="0">
                <a:hlinkClick r:id="rId3"/>
              </a:rPr>
              <a:t>https://romponline.com/learning-opportunities/how-to-become-a-learner/</a:t>
            </a:r>
            <a:endParaRPr lang="en-CA" dirty="0"/>
          </a:p>
          <a:p>
            <a:r>
              <a:rPr lang="en-US" dirty="0"/>
              <a:t>Note many rural areas will help find a preceptor, </a:t>
            </a:r>
            <a:r>
              <a:rPr lang="en-US" dirty="0" err="1"/>
              <a:t>eg</a:t>
            </a:r>
            <a:r>
              <a:rPr lang="en-US" dirty="0"/>
              <a:t> Peterborough Family Health Team is allied with Peterborough Regional Health Centre which in turn has connections with Queens University:  </a:t>
            </a:r>
            <a:endParaRPr lang="en-CA" dirty="0"/>
          </a:p>
          <a:p>
            <a:r>
              <a:rPr lang="en-US" u="sng" dirty="0">
                <a:hlinkClick r:id="rId4"/>
              </a:rPr>
              <a:t>https://www.peterboroughfht.com/physician-recruitment/med-student-program</a:t>
            </a:r>
            <a:endParaRPr lang="en-CA" dirty="0"/>
          </a:p>
          <a:p>
            <a:r>
              <a:rPr lang="en-US" u="sng" dirty="0">
                <a:hlinkClick r:id="rId5"/>
              </a:rPr>
              <a:t>https://familymedicine.queensu.ca/academics/program-sites/peterborough-kawartha</a:t>
            </a:r>
            <a:endParaRPr lang="en-CA" dirty="0"/>
          </a:p>
          <a:p>
            <a:pPr marL="0" indent="0">
              <a:buNone/>
            </a:pPr>
            <a:r>
              <a:rPr lang="en-US" dirty="0"/>
              <a:t> </a:t>
            </a:r>
            <a:endParaRPr lang="en-CA" dirty="0"/>
          </a:p>
          <a:p>
            <a:pPr marL="0" indent="0">
              <a:buNone/>
            </a:pPr>
            <a:endParaRPr lang="en-CA" dirty="0"/>
          </a:p>
        </p:txBody>
      </p:sp>
    </p:spTree>
    <p:extLst>
      <p:ext uri="{BB962C8B-B14F-4D97-AF65-F5344CB8AC3E}">
        <p14:creationId xmlns:p14="http://schemas.microsoft.com/office/powerpoint/2010/main" val="4271557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7ADB-622B-4C66-9A5A-38F4825E962F}"/>
              </a:ext>
            </a:extLst>
          </p:cNvPr>
          <p:cNvSpPr>
            <a:spLocks noGrp="1"/>
          </p:cNvSpPr>
          <p:nvPr>
            <p:ph type="title"/>
          </p:nvPr>
        </p:nvSpPr>
        <p:spPr/>
        <p:txBody>
          <a:bodyPr/>
          <a:lstStyle/>
          <a:p>
            <a:r>
              <a:rPr lang="en-CA" dirty="0"/>
              <a:t>Electives:  Things you need to think about</a:t>
            </a:r>
          </a:p>
        </p:txBody>
      </p:sp>
      <p:sp>
        <p:nvSpPr>
          <p:cNvPr id="3" name="Content Placeholder 2">
            <a:extLst>
              <a:ext uri="{FF2B5EF4-FFF2-40B4-BE49-F238E27FC236}">
                <a16:creationId xmlns:a16="http://schemas.microsoft.com/office/drawing/2014/main" id="{36296673-7279-4F23-863F-D1F2179F471B}"/>
              </a:ext>
            </a:extLst>
          </p:cNvPr>
          <p:cNvSpPr>
            <a:spLocks noGrp="1"/>
          </p:cNvSpPr>
          <p:nvPr>
            <p:ph idx="1"/>
          </p:nvPr>
        </p:nvSpPr>
        <p:spPr/>
        <p:txBody>
          <a:bodyPr/>
          <a:lstStyle/>
          <a:p>
            <a:pPr marL="0" indent="0">
              <a:buNone/>
            </a:pPr>
            <a:r>
              <a:rPr lang="en-CA" dirty="0"/>
              <a:t>Generally required:</a:t>
            </a:r>
          </a:p>
          <a:p>
            <a:r>
              <a:rPr lang="en-CA" dirty="0"/>
              <a:t>need to be registered with the College of Physicians and Surgeons of the province of elective</a:t>
            </a:r>
          </a:p>
          <a:p>
            <a:r>
              <a:rPr lang="en-CA" dirty="0"/>
              <a:t>Insurance</a:t>
            </a:r>
          </a:p>
          <a:p>
            <a:r>
              <a:rPr lang="en-CA" dirty="0"/>
              <a:t>Criminal record check</a:t>
            </a:r>
          </a:p>
          <a:p>
            <a:r>
              <a:rPr lang="en-CA" dirty="0"/>
              <a:t>Immunization record</a:t>
            </a:r>
          </a:p>
          <a:p>
            <a:r>
              <a:rPr lang="en-CA" dirty="0"/>
              <a:t>Things specific to the program—read the details </a:t>
            </a:r>
          </a:p>
          <a:p>
            <a:endParaRPr lang="en-CA" dirty="0"/>
          </a:p>
          <a:p>
            <a:endParaRPr lang="en-CA" dirty="0"/>
          </a:p>
        </p:txBody>
      </p:sp>
    </p:spTree>
    <p:extLst>
      <p:ext uri="{BB962C8B-B14F-4D97-AF65-F5344CB8AC3E}">
        <p14:creationId xmlns:p14="http://schemas.microsoft.com/office/powerpoint/2010/main" val="2860550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3F64-F922-4C3E-9974-4B472A262334}"/>
              </a:ext>
            </a:extLst>
          </p:cNvPr>
          <p:cNvSpPr>
            <a:spLocks noGrp="1"/>
          </p:cNvSpPr>
          <p:nvPr>
            <p:ph type="title"/>
          </p:nvPr>
        </p:nvSpPr>
        <p:spPr/>
        <p:txBody>
          <a:bodyPr/>
          <a:lstStyle/>
          <a:p>
            <a:r>
              <a:rPr lang="en-CA" dirty="0"/>
              <a:t>Electives:  Canada</a:t>
            </a:r>
          </a:p>
        </p:txBody>
      </p:sp>
      <p:sp>
        <p:nvSpPr>
          <p:cNvPr id="3" name="Content Placeholder 2">
            <a:extLst>
              <a:ext uri="{FF2B5EF4-FFF2-40B4-BE49-F238E27FC236}">
                <a16:creationId xmlns:a16="http://schemas.microsoft.com/office/drawing/2014/main" id="{5F3F856A-37D2-4529-B377-18172E58F680}"/>
              </a:ext>
            </a:extLst>
          </p:cNvPr>
          <p:cNvSpPr>
            <a:spLocks noGrp="1"/>
          </p:cNvSpPr>
          <p:nvPr>
            <p:ph idx="1"/>
          </p:nvPr>
        </p:nvSpPr>
        <p:spPr/>
        <p:txBody>
          <a:bodyPr>
            <a:normAutofit lnSpcReduction="10000"/>
          </a:bodyPr>
          <a:lstStyle/>
          <a:p>
            <a:pPr lvl="3"/>
            <a:r>
              <a:rPr lang="en-CA" sz="2400" dirty="0"/>
              <a:t>Many programs in Canada will only take CSA/IMGs from specified countries, in certain time periods, and for certain lengths.  </a:t>
            </a:r>
          </a:p>
          <a:p>
            <a:pPr lvl="3"/>
            <a:r>
              <a:rPr lang="en-CA" sz="2400" dirty="0"/>
              <a:t>Coordinated through Association of Faculties of Medicine of Canada.  Go to their website—afmc.ca.</a:t>
            </a:r>
          </a:p>
          <a:p>
            <a:pPr lvl="3"/>
            <a:r>
              <a:rPr lang="en-CA" sz="2400" dirty="0"/>
              <a:t>BUT some schools and practitioners will offer electives outside of the portal at afmc.ca.</a:t>
            </a:r>
          </a:p>
          <a:p>
            <a:pPr lvl="3"/>
            <a:r>
              <a:rPr lang="en-CA" sz="2400" dirty="0"/>
              <a:t>Some schools are intolerant of private electives.  </a:t>
            </a:r>
          </a:p>
          <a:p>
            <a:pPr lvl="3"/>
            <a:r>
              <a:rPr lang="en-CA" sz="2400" dirty="0"/>
              <a:t>Some provinces are tolerant, but some Colleges requires special steps</a:t>
            </a:r>
          </a:p>
          <a:p>
            <a:pPr lvl="3"/>
            <a:r>
              <a:rPr lang="en-CA" sz="2400" dirty="0"/>
              <a:t>Some schools do not take CSA/IMGs at all.</a:t>
            </a:r>
          </a:p>
          <a:p>
            <a:pPr lvl="3"/>
            <a:r>
              <a:rPr lang="en-CA" sz="2400" dirty="0"/>
              <a:t>Read the details of each school</a:t>
            </a:r>
          </a:p>
          <a:p>
            <a:pPr lvl="4"/>
            <a:r>
              <a:rPr lang="en-CA" sz="2400" dirty="0"/>
              <a:t>often a lottery system; different schools with different restrictions for timing, length of elective, time when elective is offered</a:t>
            </a:r>
          </a:p>
          <a:p>
            <a:endParaRPr lang="en-CA" dirty="0"/>
          </a:p>
        </p:txBody>
      </p:sp>
    </p:spTree>
    <p:extLst>
      <p:ext uri="{BB962C8B-B14F-4D97-AF65-F5344CB8AC3E}">
        <p14:creationId xmlns:p14="http://schemas.microsoft.com/office/powerpoint/2010/main" val="16666867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Electives:  Canada</a:t>
            </a:r>
          </a:p>
        </p:txBody>
      </p:sp>
      <p:sp>
        <p:nvSpPr>
          <p:cNvPr id="3" name="Content Placeholder 2"/>
          <p:cNvSpPr>
            <a:spLocks noGrp="1"/>
          </p:cNvSpPr>
          <p:nvPr>
            <p:ph idx="1"/>
          </p:nvPr>
        </p:nvSpPr>
        <p:spPr/>
        <p:txBody>
          <a:bodyPr>
            <a:normAutofit/>
          </a:bodyPr>
          <a:lstStyle/>
          <a:p>
            <a:pPr marL="341313" lvl="0" indent="-341313" defTabSz="912813"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Electives in Canadian medical schools require that core rotations in your selected discipline be completed before you apply.</a:t>
            </a:r>
          </a:p>
          <a:p>
            <a:pPr marL="341313" lvl="0" indent="-341313" defTabSz="912813"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Apply early-- 9 months to a year in advance.</a:t>
            </a:r>
          </a:p>
          <a:p>
            <a:pPr marL="341313" lvl="0" indent="-341313" defTabSz="912813"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Most often electives are done between the penultimate and final year but these can be done earlier.  Look at afmc.ca and see what you can find.  Contact physicians directly.</a:t>
            </a:r>
          </a:p>
          <a:p>
            <a:pPr marL="341313" lvl="0" indent="-341313" defTabSz="912813"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All international medical schools require that the supervising physician be associated with a university and provide an evaluation to the international school. </a:t>
            </a:r>
          </a:p>
          <a:p>
            <a:pPr marL="0" lvl="0" indent="0" defTabSz="912813" fontAlgn="base">
              <a:lnSpc>
                <a:spcPct val="100000"/>
              </a:lnSpc>
              <a:spcBef>
                <a:spcPct val="20000"/>
              </a:spcBef>
              <a:spcAft>
                <a:spcPct val="0"/>
              </a:spcAft>
              <a:buNone/>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313" lvl="0" indent="-341313" defTabSz="912813" fontAlgn="base">
              <a:lnSpc>
                <a:spcPct val="100000"/>
              </a:lnSpc>
              <a:spcBef>
                <a:spcPct val="20000"/>
              </a:spcBef>
              <a:spcAft>
                <a:spcPct val="0"/>
              </a:spcAft>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1479023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22B3-B310-489E-A91A-337CC5EE06AD}"/>
              </a:ext>
            </a:extLst>
          </p:cNvPr>
          <p:cNvSpPr>
            <a:spLocks noGrp="1"/>
          </p:cNvSpPr>
          <p:nvPr>
            <p:ph type="title"/>
          </p:nvPr>
        </p:nvSpPr>
        <p:spPr/>
        <p:txBody>
          <a:bodyPr/>
          <a:lstStyle/>
          <a:p>
            <a:r>
              <a:rPr lang="en-CA" dirty="0"/>
              <a:t>Electives:  Canada</a:t>
            </a:r>
          </a:p>
        </p:txBody>
      </p:sp>
      <p:sp>
        <p:nvSpPr>
          <p:cNvPr id="3" name="Content Placeholder 2">
            <a:extLst>
              <a:ext uri="{FF2B5EF4-FFF2-40B4-BE49-F238E27FC236}">
                <a16:creationId xmlns:a16="http://schemas.microsoft.com/office/drawing/2014/main" id="{74A57566-789A-4D79-915E-ECB964BFD9BF}"/>
              </a:ext>
            </a:extLst>
          </p:cNvPr>
          <p:cNvSpPr>
            <a:spLocks noGrp="1"/>
          </p:cNvSpPr>
          <p:nvPr>
            <p:ph idx="1"/>
          </p:nvPr>
        </p:nvSpPr>
        <p:spPr/>
        <p:txBody>
          <a:bodyPr/>
          <a:lstStyle/>
          <a:p>
            <a:r>
              <a:rPr lang="en-CA" dirty="0"/>
              <a:t>Students may view elective offerings, processes and policies at any time on the Portal. </a:t>
            </a:r>
          </a:p>
          <a:p>
            <a:endParaRPr lang="en-CA" dirty="0"/>
          </a:p>
          <a:p>
            <a:r>
              <a:rPr lang="en-CA" dirty="0"/>
              <a:t>must create an account and pay the one-time AFMC registration fee of $650 in order to submit an application to any Faculty. </a:t>
            </a:r>
          </a:p>
          <a:p>
            <a:r>
              <a:rPr lang="en-CA" b="1" dirty="0"/>
              <a:t>But </a:t>
            </a:r>
            <a:r>
              <a:rPr lang="en-CA" dirty="0"/>
              <a:t>individual schools have additional fees</a:t>
            </a:r>
          </a:p>
          <a:p>
            <a:endParaRPr lang="en-CA" dirty="0"/>
          </a:p>
          <a:p>
            <a:r>
              <a:rPr lang="en-CA" dirty="0"/>
              <a:t>To create an account with the AFMC Student Portal, click ‘register’ on the  </a:t>
            </a:r>
            <a:r>
              <a:rPr lang="en-CA" b="1" u="sng" dirty="0">
                <a:hlinkClick r:id="rId2"/>
              </a:rPr>
              <a:t>Portal homepage</a:t>
            </a:r>
            <a:r>
              <a:rPr lang="en-CA" b="1" dirty="0"/>
              <a:t>.</a:t>
            </a:r>
          </a:p>
          <a:p>
            <a:pPr marL="0" indent="0">
              <a:buNone/>
            </a:pPr>
            <a:endParaRPr lang="en-CA" dirty="0"/>
          </a:p>
        </p:txBody>
      </p:sp>
    </p:spTree>
    <p:extLst>
      <p:ext uri="{BB962C8B-B14F-4D97-AF65-F5344CB8AC3E}">
        <p14:creationId xmlns:p14="http://schemas.microsoft.com/office/powerpoint/2010/main" val="2060702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BAB0-F642-487F-921B-6118B74A9605}"/>
              </a:ext>
            </a:extLst>
          </p:cNvPr>
          <p:cNvSpPr>
            <a:spLocks noGrp="1"/>
          </p:cNvSpPr>
          <p:nvPr>
            <p:ph type="title"/>
          </p:nvPr>
        </p:nvSpPr>
        <p:spPr/>
        <p:txBody>
          <a:bodyPr/>
          <a:lstStyle/>
          <a:p>
            <a:r>
              <a:rPr lang="en-CA" dirty="0"/>
              <a:t>Electives:  USA</a:t>
            </a:r>
          </a:p>
        </p:txBody>
      </p:sp>
      <p:sp>
        <p:nvSpPr>
          <p:cNvPr id="3" name="Content Placeholder 2">
            <a:extLst>
              <a:ext uri="{FF2B5EF4-FFF2-40B4-BE49-F238E27FC236}">
                <a16:creationId xmlns:a16="http://schemas.microsoft.com/office/drawing/2014/main" id="{7E8CCD13-1FC2-493D-BB81-8D753E945B3C}"/>
              </a:ext>
            </a:extLst>
          </p:cNvPr>
          <p:cNvSpPr>
            <a:spLocks noGrp="1"/>
          </p:cNvSpPr>
          <p:nvPr>
            <p:ph idx="1"/>
          </p:nvPr>
        </p:nvSpPr>
        <p:spPr/>
        <p:txBody>
          <a:bodyPr>
            <a:normAutofit lnSpcReduction="10000"/>
          </a:bodyPr>
          <a:lstStyle/>
          <a:p>
            <a:pPr marL="0" indent="0">
              <a:buNone/>
            </a:pPr>
            <a:r>
              <a:rPr lang="en-CA" dirty="0"/>
              <a:t>-No central registry</a:t>
            </a:r>
          </a:p>
          <a:p>
            <a:pPr marL="0" indent="0">
              <a:buNone/>
            </a:pPr>
            <a:r>
              <a:rPr lang="en-CA" dirty="0"/>
              <a:t>	-cold call</a:t>
            </a:r>
          </a:p>
          <a:p>
            <a:pPr marL="0" indent="0">
              <a:buNone/>
            </a:pPr>
            <a:r>
              <a:rPr lang="en-CA" dirty="0"/>
              <a:t>	-speak to other IMGs</a:t>
            </a:r>
          </a:p>
          <a:p>
            <a:pPr marL="0" indent="0">
              <a:buNone/>
            </a:pPr>
            <a:r>
              <a:rPr lang="en-CA" dirty="0"/>
              <a:t>	-your school </a:t>
            </a:r>
          </a:p>
          <a:p>
            <a:pPr marL="0" indent="0">
              <a:buNone/>
            </a:pPr>
            <a:endParaRPr lang="en-CA" dirty="0"/>
          </a:p>
          <a:p>
            <a:pPr marL="0" indent="0">
              <a:buNone/>
            </a:pPr>
            <a:r>
              <a:rPr lang="en-CA" dirty="0"/>
              <a:t>-Most US schools require USMLE Step 1 and 2CK and CS as pre-requisites to electives</a:t>
            </a:r>
          </a:p>
          <a:p>
            <a:pPr marL="0" indent="0">
              <a:buNone/>
            </a:pPr>
            <a:endParaRPr lang="en-CA" dirty="0"/>
          </a:p>
          <a:p>
            <a:pPr marL="0" indent="0">
              <a:buNone/>
            </a:pPr>
            <a:r>
              <a:rPr lang="en-CA" dirty="0"/>
              <a:t>-Be aware of American visa requirements for taking electives in US</a:t>
            </a:r>
          </a:p>
          <a:p>
            <a:pPr marL="0" indent="0">
              <a:buNone/>
            </a:pPr>
            <a:endParaRPr lang="en-CA" dirty="0"/>
          </a:p>
        </p:txBody>
      </p:sp>
    </p:spTree>
    <p:extLst>
      <p:ext uri="{BB962C8B-B14F-4D97-AF65-F5344CB8AC3E}">
        <p14:creationId xmlns:p14="http://schemas.microsoft.com/office/powerpoint/2010/main" val="2291801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15AB-83F8-42A1-AFE2-F89E8373E543}"/>
              </a:ext>
            </a:extLst>
          </p:cNvPr>
          <p:cNvSpPr>
            <a:spLocks noGrp="1"/>
          </p:cNvSpPr>
          <p:nvPr>
            <p:ph type="title"/>
          </p:nvPr>
        </p:nvSpPr>
        <p:spPr/>
        <p:txBody>
          <a:bodyPr/>
          <a:lstStyle/>
          <a:p>
            <a:r>
              <a:rPr lang="en-CA" dirty="0"/>
              <a:t>Electives:  Be strategic</a:t>
            </a:r>
          </a:p>
        </p:txBody>
      </p:sp>
      <p:sp>
        <p:nvSpPr>
          <p:cNvPr id="3" name="Content Placeholder 2">
            <a:extLst>
              <a:ext uri="{FF2B5EF4-FFF2-40B4-BE49-F238E27FC236}">
                <a16:creationId xmlns:a16="http://schemas.microsoft.com/office/drawing/2014/main" id="{8BCB76ED-6887-4BAD-9F0A-E6CA0941B6C8}"/>
              </a:ext>
            </a:extLst>
          </p:cNvPr>
          <p:cNvSpPr>
            <a:spLocks noGrp="1"/>
          </p:cNvSpPr>
          <p:nvPr>
            <p:ph idx="1"/>
          </p:nvPr>
        </p:nvSpPr>
        <p:spPr/>
        <p:txBody>
          <a:bodyPr/>
          <a:lstStyle/>
          <a:p>
            <a:r>
              <a:rPr lang="en-CA" dirty="0"/>
              <a:t>Research which programs have electives that best further yours goals:</a:t>
            </a:r>
          </a:p>
          <a:p>
            <a:r>
              <a:rPr lang="en-CA" dirty="0"/>
              <a:t>Which programs accept IMGs?</a:t>
            </a:r>
          </a:p>
          <a:p>
            <a:r>
              <a:rPr lang="en-CA" dirty="0"/>
              <a:t>What is the match rate of IMGs for this program?</a:t>
            </a:r>
          </a:p>
          <a:p>
            <a:r>
              <a:rPr lang="en-CA" dirty="0"/>
              <a:t>Check information re students from your school-- who matched in the past and in what programs?</a:t>
            </a:r>
          </a:p>
          <a:p>
            <a:r>
              <a:rPr lang="en-CA" dirty="0"/>
              <a:t>Consider location:  if you want to live in Canada and work in US consider northeastern states and those close to the Canadian border</a:t>
            </a:r>
          </a:p>
        </p:txBody>
      </p:sp>
    </p:spTree>
    <p:extLst>
      <p:ext uri="{BB962C8B-B14F-4D97-AF65-F5344CB8AC3E}">
        <p14:creationId xmlns:p14="http://schemas.microsoft.com/office/powerpoint/2010/main" val="4195835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30E2-0C8A-E8D1-53EB-3659C8415259}"/>
              </a:ext>
            </a:extLst>
          </p:cNvPr>
          <p:cNvSpPr>
            <a:spLocks noGrp="1"/>
          </p:cNvSpPr>
          <p:nvPr>
            <p:ph type="title"/>
          </p:nvPr>
        </p:nvSpPr>
        <p:spPr/>
        <p:txBody>
          <a:bodyPr/>
          <a:lstStyle/>
          <a:p>
            <a:r>
              <a:rPr lang="en-CA" dirty="0"/>
              <a:t>Relevant Experience if you did not match</a:t>
            </a:r>
          </a:p>
        </p:txBody>
      </p:sp>
      <p:sp>
        <p:nvSpPr>
          <p:cNvPr id="3" name="Content Placeholder 2">
            <a:extLst>
              <a:ext uri="{FF2B5EF4-FFF2-40B4-BE49-F238E27FC236}">
                <a16:creationId xmlns:a16="http://schemas.microsoft.com/office/drawing/2014/main" id="{3BC5CEB2-8E13-AE2C-E16D-8B1AA2535534}"/>
              </a:ext>
            </a:extLst>
          </p:cNvPr>
          <p:cNvSpPr>
            <a:spLocks noGrp="1"/>
          </p:cNvSpPr>
          <p:nvPr>
            <p:ph idx="1"/>
          </p:nvPr>
        </p:nvSpPr>
        <p:spPr/>
        <p:txBody>
          <a:bodyPr/>
          <a:lstStyle/>
          <a:p>
            <a:r>
              <a:rPr lang="en-CA" dirty="0"/>
              <a:t>Look for research opportunities</a:t>
            </a:r>
          </a:p>
          <a:p>
            <a:endParaRPr lang="en-CA" dirty="0"/>
          </a:p>
          <a:p>
            <a:r>
              <a:rPr lang="en-CA" dirty="0"/>
              <a:t>Look for relevant work or observership experience</a:t>
            </a:r>
          </a:p>
          <a:p>
            <a:pPr marL="0" indent="0">
              <a:buNone/>
            </a:pPr>
            <a:r>
              <a:rPr lang="en-CA" sz="1800" dirty="0">
                <a:effectLst/>
                <a:latin typeface="Aptos" panose="020B0004020202020204" pitchFamily="34" charset="0"/>
                <a:ea typeface="Aptos" panose="020B0004020202020204" pitchFamily="34" charset="0"/>
                <a:cs typeface="Aptos" panose="020B0004020202020204" pitchFamily="34" charset="0"/>
              </a:rPr>
              <a:t>This organization can fund an IMG for up to 12 weeks </a:t>
            </a:r>
            <a:r>
              <a:rPr lang="en-CA" sz="1800">
                <a:effectLst/>
                <a:latin typeface="Aptos" panose="020B0004020202020204" pitchFamily="34" charset="0"/>
                <a:ea typeface="Aptos" panose="020B0004020202020204" pitchFamily="34" charset="0"/>
                <a:cs typeface="Aptos" panose="020B0004020202020204" pitchFamily="34" charset="0"/>
              </a:rPr>
              <a:t>in observership</a:t>
            </a:r>
            <a:r>
              <a:rPr lang="en-CA" sz="1800" dirty="0">
                <a:effectLst/>
                <a:latin typeface="Aptos" panose="020B0004020202020204" pitchFamily="34" charset="0"/>
                <a:ea typeface="Aptos" panose="020B0004020202020204" pitchFamily="34" charset="0"/>
                <a:cs typeface="Aptos" panose="020B0004020202020204" pitchFamily="34" charset="0"/>
              </a:rPr>
              <a:t>	</a:t>
            </a:r>
            <a:r>
              <a:rPr lang="en-CA"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https://careerservices.pics.bc.ca/fcr-iehp/</a:t>
            </a:r>
            <a:r>
              <a:rPr lang="en-CA"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rPr>
              <a:t>  (for healthcare workers in BC, Alberta, and Ontario)</a:t>
            </a:r>
          </a:p>
          <a:p>
            <a:pPr marL="0" indent="0">
              <a:buNone/>
            </a:pPr>
            <a:endParaRPr lang="en-CA"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endParaRPr>
          </a:p>
          <a:p>
            <a:endParaRPr lang="en-CA" sz="1800" u="sng" dirty="0">
              <a:solidFill>
                <a:srgbClr val="0000FF"/>
              </a:solidFill>
              <a:latin typeface="Aptos" panose="020B0004020202020204" pitchFamily="34" charset="0"/>
            </a:endParaRPr>
          </a:p>
          <a:p>
            <a:r>
              <a:rPr lang="en-CA" dirty="0"/>
              <a:t>Potential assistance:  </a:t>
            </a:r>
            <a:r>
              <a:rPr lang="en-CA" dirty="0">
                <a:hlinkClick r:id="rId3"/>
              </a:rPr>
              <a:t>https://pegasusinstitute.ca/</a:t>
            </a:r>
            <a:r>
              <a:rPr lang="en-CA" dirty="0"/>
              <a:t> </a:t>
            </a:r>
          </a:p>
          <a:p>
            <a:pPr marL="0" indent="0">
              <a:buNone/>
            </a:pPr>
            <a:endParaRPr lang="en-CA" dirty="0"/>
          </a:p>
        </p:txBody>
      </p:sp>
    </p:spTree>
    <p:extLst>
      <p:ext uri="{BB962C8B-B14F-4D97-AF65-F5344CB8AC3E}">
        <p14:creationId xmlns:p14="http://schemas.microsoft.com/office/powerpoint/2010/main" val="449172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9FF2-8CA1-4D2F-B08B-072BBBC6A515}"/>
              </a:ext>
            </a:extLst>
          </p:cNvPr>
          <p:cNvSpPr>
            <a:spLocks noGrp="1"/>
          </p:cNvSpPr>
          <p:nvPr>
            <p:ph type="title"/>
          </p:nvPr>
        </p:nvSpPr>
        <p:spPr/>
        <p:txBody>
          <a:bodyPr/>
          <a:lstStyle/>
          <a:p>
            <a:r>
              <a:rPr lang="en-CA" dirty="0"/>
              <a:t>Second iteration and Return of Service</a:t>
            </a:r>
          </a:p>
        </p:txBody>
      </p:sp>
      <p:sp>
        <p:nvSpPr>
          <p:cNvPr id="3" name="Content Placeholder 2">
            <a:extLst>
              <a:ext uri="{FF2B5EF4-FFF2-40B4-BE49-F238E27FC236}">
                <a16:creationId xmlns:a16="http://schemas.microsoft.com/office/drawing/2014/main" id="{EF2C9B37-4F11-4E4D-AD47-D0168D9CE1D5}"/>
              </a:ext>
            </a:extLst>
          </p:cNvPr>
          <p:cNvSpPr>
            <a:spLocks noGrp="1"/>
          </p:cNvSpPr>
          <p:nvPr>
            <p:ph idx="1"/>
          </p:nvPr>
        </p:nvSpPr>
        <p:spPr/>
        <p:txBody>
          <a:bodyPr/>
          <a:lstStyle/>
          <a:p>
            <a:r>
              <a:rPr lang="en-CA" dirty="0"/>
              <a:t>Return of Service—</a:t>
            </a:r>
          </a:p>
          <a:p>
            <a:r>
              <a:rPr lang="en-CA" dirty="0"/>
              <a:t>For some provinces there is no ROS for IMG Stream positions in the second iteration; </a:t>
            </a:r>
          </a:p>
          <a:p>
            <a:r>
              <a:rPr lang="en-CA" dirty="0"/>
              <a:t>For other provinces IMGs must sign ROS regardless of which stream they matched in. </a:t>
            </a:r>
          </a:p>
          <a:p>
            <a:r>
              <a:rPr lang="en-CA" dirty="0"/>
              <a:t>Risky to wait for second iteration positions.</a:t>
            </a:r>
          </a:p>
        </p:txBody>
      </p:sp>
    </p:spTree>
    <p:extLst>
      <p:ext uri="{BB962C8B-B14F-4D97-AF65-F5344CB8AC3E}">
        <p14:creationId xmlns:p14="http://schemas.microsoft.com/office/powerpoint/2010/main" val="241909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Comparison </a:t>
            </a:r>
          </a:p>
        </p:txBody>
      </p:sp>
      <p:sp>
        <p:nvSpPr>
          <p:cNvPr id="3" name="Content Placeholder 2"/>
          <p:cNvSpPr>
            <a:spLocks noGrp="1"/>
          </p:cNvSpPr>
          <p:nvPr>
            <p:ph idx="1"/>
          </p:nvPr>
        </p:nvSpPr>
        <p:spPr/>
        <p:txBody>
          <a:bodyPr>
            <a:normAutofit fontScale="70000" lnSpcReduction="20000"/>
          </a:bodyPr>
          <a:lstStyle/>
          <a:p>
            <a:pPr marL="0" indent="0">
              <a:buNone/>
            </a:pPr>
            <a:r>
              <a:rPr lang="en-CA" b="1" dirty="0"/>
              <a:t>The CMG stream</a:t>
            </a:r>
            <a:r>
              <a:rPr lang="en-CA" dirty="0"/>
              <a:t>.</a:t>
            </a:r>
          </a:p>
          <a:p>
            <a:pPr lvl="1"/>
            <a:r>
              <a:rPr lang="en-CA" dirty="0"/>
              <a:t>More residency positions than there are applicants.</a:t>
            </a:r>
          </a:p>
          <a:p>
            <a:pPr lvl="1"/>
            <a:r>
              <a:rPr lang="en-CA" dirty="0"/>
              <a:t>Positions are available in all areas of medical practice.</a:t>
            </a:r>
          </a:p>
          <a:p>
            <a:pPr lvl="1"/>
            <a:r>
              <a:rPr lang="en-CA" dirty="0"/>
              <a:t>The first iteration of this stream is reserved for graduates from Canadian and American* LCME accredited medical schools.  </a:t>
            </a:r>
          </a:p>
          <a:p>
            <a:pPr lvl="1"/>
            <a:r>
              <a:rPr lang="en-CA" dirty="0"/>
              <a:t>No return of service requirements.</a:t>
            </a:r>
          </a:p>
          <a:p>
            <a:pPr lvl="1"/>
            <a:r>
              <a:rPr lang="en-CA" dirty="0"/>
              <a:t>Do not have to pass any exams to compete. </a:t>
            </a:r>
          </a:p>
          <a:p>
            <a:pPr lvl="1"/>
            <a:r>
              <a:rPr lang="en-CA" dirty="0"/>
              <a:t>IMGs allowed to compete for the positions left over after the first round in all provinces except Alberta.</a:t>
            </a:r>
          </a:p>
          <a:p>
            <a:pPr lvl="2"/>
            <a:r>
              <a:rPr lang="en-CA" dirty="0"/>
              <a:t>*graduates from American LCME accredited medical schools will soon be considered IMGs.  </a:t>
            </a:r>
          </a:p>
          <a:p>
            <a:r>
              <a:rPr lang="en-CA" b="1" dirty="0"/>
              <a:t>The IMG stream</a:t>
            </a:r>
          </a:p>
          <a:p>
            <a:pPr lvl="1"/>
            <a:r>
              <a:rPr lang="en-CA" dirty="0"/>
              <a:t>Few positions.</a:t>
            </a:r>
          </a:p>
          <a:p>
            <a:pPr lvl="1"/>
            <a:r>
              <a:rPr lang="en-CA" dirty="0"/>
              <a:t>Positions are NOT available in most areas of medical practice in most provinces.</a:t>
            </a:r>
          </a:p>
          <a:p>
            <a:pPr lvl="1"/>
            <a:r>
              <a:rPr lang="en-CA" dirty="0"/>
              <a:t>Return of service contract is a condition of accessing this stream except Alberta.  (Quebec does not have an IMG Stream.)</a:t>
            </a:r>
          </a:p>
          <a:p>
            <a:pPr lvl="1"/>
            <a:r>
              <a:rPr lang="en-CA" dirty="0"/>
              <a:t>Most positions are in family medicine where the public need is the greatest.</a:t>
            </a:r>
          </a:p>
          <a:p>
            <a:pPr lvl="1"/>
            <a:r>
              <a:rPr lang="en-CA" dirty="0"/>
              <a:t>Most positions in a specialty are in internal medicine where the public need is the greatest.</a:t>
            </a:r>
          </a:p>
          <a:p>
            <a:endParaRPr lang="en-CA" dirty="0"/>
          </a:p>
        </p:txBody>
      </p:sp>
    </p:spTree>
    <p:extLst>
      <p:ext uri="{BB962C8B-B14F-4D97-AF65-F5344CB8AC3E}">
        <p14:creationId xmlns:p14="http://schemas.microsoft.com/office/powerpoint/2010/main" val="37269914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671"/>
            <a:ext cx="10515600" cy="1325563"/>
          </a:xfrm>
        </p:spPr>
        <p:txBody>
          <a:bodyPr/>
          <a:lstStyle/>
          <a:p>
            <a:r>
              <a:rPr lang="en-CA" b="1" dirty="0"/>
              <a:t>Timing of Canadian and American matches—Good news order change</a:t>
            </a:r>
          </a:p>
        </p:txBody>
      </p:sp>
      <p:sp>
        <p:nvSpPr>
          <p:cNvPr id="3" name="Content Placeholder 2"/>
          <p:cNvSpPr>
            <a:spLocks noGrp="1"/>
          </p:cNvSpPr>
          <p:nvPr>
            <p:ph idx="1"/>
          </p:nvPr>
        </p:nvSpPr>
        <p:spPr/>
        <p:txBody>
          <a:bodyPr>
            <a:normAutofit fontScale="85000" lnSpcReduction="20000"/>
          </a:bodyPr>
          <a:lstStyle/>
          <a:p>
            <a:pPr marL="457200" lvl="1" indent="0">
              <a:buNone/>
            </a:pPr>
            <a:r>
              <a:rPr lang="en-CA" dirty="0"/>
              <a:t>Order for 2025 Matches</a:t>
            </a:r>
          </a:p>
          <a:p>
            <a:pPr marL="457200" lvl="1" indent="0">
              <a:buNone/>
            </a:pPr>
            <a:endParaRPr lang="en-CA" dirty="0"/>
          </a:p>
          <a:p>
            <a:pPr lvl="1"/>
            <a:r>
              <a:rPr lang="en-CA" dirty="0"/>
              <a:t>Canada first iteration: Match Day March 4, 2025 </a:t>
            </a:r>
          </a:p>
          <a:p>
            <a:pPr lvl="2"/>
            <a:r>
              <a:rPr lang="en-CA" dirty="0">
                <a:hlinkClick r:id="rId2"/>
              </a:rPr>
              <a:t>https://www.carms.ca/match/r-1-main-residency-match/faculty-ugme/r-1-first-iteration-ugme-timelines/</a:t>
            </a:r>
            <a:r>
              <a:rPr lang="en-CA" dirty="0"/>
              <a:t> </a:t>
            </a:r>
          </a:p>
          <a:p>
            <a:pPr lvl="2"/>
            <a:endParaRPr lang="en-CA" dirty="0"/>
          </a:p>
          <a:p>
            <a:pPr lvl="1"/>
            <a:r>
              <a:rPr lang="en-CA" dirty="0"/>
              <a:t>US first and SOAP iterations: Match Day March 21, 2024</a:t>
            </a:r>
          </a:p>
          <a:p>
            <a:pPr marL="457200" lvl="1" indent="0">
              <a:buNone/>
            </a:pPr>
            <a:r>
              <a:rPr lang="en-CA" dirty="0"/>
              <a:t> 	</a:t>
            </a:r>
            <a:r>
              <a:rPr lang="en-US" dirty="0">
                <a:hlinkClick r:id="rId3"/>
              </a:rPr>
              <a:t>Main Residency Match Applicants Calendar | NRMP</a:t>
            </a:r>
            <a:endParaRPr lang="en-US" dirty="0"/>
          </a:p>
          <a:p>
            <a:pPr marL="457200" lvl="1" indent="0">
              <a:buNone/>
            </a:pPr>
            <a:endParaRPr lang="en-US" dirty="0"/>
          </a:p>
          <a:p>
            <a:pPr lvl="1"/>
            <a:r>
              <a:rPr lang="en-US" dirty="0"/>
              <a:t>Canada second iteration Match Day April 17, 2025</a:t>
            </a:r>
          </a:p>
          <a:p>
            <a:pPr lvl="2"/>
            <a:r>
              <a:rPr lang="en-US" dirty="0">
                <a:hlinkClick r:id="rId4"/>
              </a:rPr>
              <a:t>https://www.carms.ca/match/r-1-main-residency-match/faculty-ugme/r-1-second-iteration-ugme-timelines/</a:t>
            </a:r>
            <a:r>
              <a:rPr lang="en-US" dirty="0"/>
              <a:t> </a:t>
            </a:r>
          </a:p>
          <a:p>
            <a:pPr marL="457200" lvl="1" indent="0">
              <a:buNone/>
            </a:pPr>
            <a:endParaRPr lang="en-US" dirty="0"/>
          </a:p>
          <a:p>
            <a:pPr marL="457200" lvl="1" indent="0">
              <a:buNone/>
            </a:pPr>
            <a:endParaRPr lang="en-CA" dirty="0"/>
          </a:p>
          <a:p>
            <a:pPr marL="457200" lvl="1" indent="0">
              <a:buNone/>
            </a:pPr>
            <a:endParaRPr lang="en-CA" dirty="0"/>
          </a:p>
          <a:p>
            <a:pPr marL="457200" lvl="1" indent="0">
              <a:buNone/>
            </a:pPr>
            <a:r>
              <a:rPr lang="en-CA" dirty="0"/>
              <a:t>If you match in the Canadian Match, you are automatically excluded from the Canadian match.  </a:t>
            </a:r>
          </a:p>
          <a:p>
            <a:pPr marL="457200" lvl="1" indent="0">
              <a:buNone/>
            </a:pPr>
            <a:endParaRPr lang="en-CA" dirty="0"/>
          </a:p>
          <a:p>
            <a:pPr marL="457200" lvl="1" indent="0">
              <a:buNone/>
            </a:pPr>
            <a:endParaRPr lang="en-CA" dirty="0"/>
          </a:p>
          <a:p>
            <a:pPr marL="457200" lvl="1" indent="0">
              <a:buNone/>
            </a:pPr>
            <a:endParaRPr lang="en-CA" dirty="0"/>
          </a:p>
          <a:p>
            <a:pPr marL="457200" lvl="1" indent="0">
              <a:buNone/>
            </a:pPr>
            <a:endParaRPr lang="en-CA" dirty="0"/>
          </a:p>
          <a:p>
            <a:pPr marL="457200" lvl="1" indent="0">
              <a:buNone/>
            </a:pPr>
            <a:endParaRPr lang="en-CA" dirty="0"/>
          </a:p>
        </p:txBody>
      </p:sp>
    </p:spTree>
    <p:extLst>
      <p:ext uri="{BB962C8B-B14F-4D97-AF65-F5344CB8AC3E}">
        <p14:creationId xmlns:p14="http://schemas.microsoft.com/office/powerpoint/2010/main" val="2774023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BC’s Clinical Assessment Program (CAP)</a:t>
            </a:r>
          </a:p>
        </p:txBody>
      </p:sp>
      <p:sp>
        <p:nvSpPr>
          <p:cNvPr id="3" name="Content Placeholder 2"/>
          <p:cNvSpPr>
            <a:spLocks noGrp="1"/>
          </p:cNvSpPr>
          <p:nvPr>
            <p:ph idx="1"/>
          </p:nvPr>
        </p:nvSpPr>
        <p:spPr/>
        <p:txBody>
          <a:bodyPr/>
          <a:lstStyle/>
          <a:p>
            <a:r>
              <a:rPr lang="en-CA" dirty="0"/>
              <a:t>Information about the program is available at: </a:t>
            </a:r>
            <a:r>
              <a:rPr lang="en-CA" dirty="0">
                <a:hlinkClick r:id="rId2"/>
              </a:rPr>
              <a:t>http://imgbc.med.ubc.ca/resource/clinical-assessment/</a:t>
            </a:r>
            <a:endParaRPr lang="en-CA" dirty="0"/>
          </a:p>
          <a:p>
            <a:endParaRPr lang="en-CA" dirty="0"/>
          </a:p>
          <a:p>
            <a:r>
              <a:rPr lang="en-CA" dirty="0"/>
              <a:t>Mandatory as of 2018</a:t>
            </a:r>
          </a:p>
          <a:p>
            <a:endParaRPr lang="en-CA" dirty="0"/>
          </a:p>
          <a:p>
            <a:r>
              <a:rPr lang="en-CA" dirty="0"/>
              <a:t>360 positions available</a:t>
            </a:r>
          </a:p>
          <a:p>
            <a:pPr marL="0" indent="0">
              <a:buNone/>
            </a:pPr>
            <a:endParaRPr lang="en-CA" dirty="0"/>
          </a:p>
          <a:p>
            <a:r>
              <a:rPr lang="en-CA" dirty="0"/>
              <a:t>Timeline:  </a:t>
            </a:r>
            <a:r>
              <a:rPr lang="en-CA" dirty="0">
                <a:hlinkClick r:id="rId3"/>
              </a:rPr>
              <a:t>https://imgbc.med.ubc.ca/timeline/</a:t>
            </a:r>
            <a:r>
              <a:rPr lang="en-CA" dirty="0"/>
              <a:t> </a:t>
            </a:r>
          </a:p>
          <a:p>
            <a:pPr lvl="1"/>
            <a:endParaRPr lang="en-CA" dirty="0"/>
          </a:p>
          <a:p>
            <a:pPr marL="0" indent="0">
              <a:buNone/>
            </a:pPr>
            <a:endParaRPr lang="en-CA" dirty="0"/>
          </a:p>
        </p:txBody>
      </p:sp>
    </p:spTree>
    <p:extLst>
      <p:ext uri="{BB962C8B-B14F-4D97-AF65-F5344CB8AC3E}">
        <p14:creationId xmlns:p14="http://schemas.microsoft.com/office/powerpoint/2010/main" val="2746433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Qualifications</a:t>
            </a:r>
          </a:p>
        </p:txBody>
      </p:sp>
      <p:sp>
        <p:nvSpPr>
          <p:cNvPr id="3" name="Content Placeholder 2"/>
          <p:cNvSpPr>
            <a:spLocks noGrp="1"/>
          </p:cNvSpPr>
          <p:nvPr>
            <p:ph idx="1"/>
          </p:nvPr>
        </p:nvSpPr>
        <p:spPr/>
        <p:txBody>
          <a:bodyPr/>
          <a:lstStyle/>
          <a:p>
            <a:r>
              <a:rPr lang="en-CA" dirty="0"/>
              <a:t>Passed the MCCQE1 as of 2020</a:t>
            </a:r>
          </a:p>
          <a:p>
            <a:endParaRPr lang="en-CA" dirty="0"/>
          </a:p>
          <a:p>
            <a:r>
              <a:rPr lang="en-CA" dirty="0"/>
              <a:t>Passed the NAC OSCE </a:t>
            </a:r>
          </a:p>
          <a:p>
            <a:pPr marL="0" indent="0">
              <a:buNone/>
            </a:pPr>
            <a:endParaRPr lang="en-CA" dirty="0"/>
          </a:p>
          <a:p>
            <a:r>
              <a:rPr lang="en-CA" dirty="0"/>
              <a:t>English fluency exam where applicable</a:t>
            </a:r>
          </a:p>
          <a:p>
            <a:pPr marL="457200" lvl="1" indent="0">
              <a:buNone/>
            </a:pPr>
            <a:endParaRPr lang="en-CA" dirty="0"/>
          </a:p>
          <a:p>
            <a:pPr marL="457200" lvl="1" indent="0">
              <a:buNone/>
            </a:pPr>
            <a:endParaRPr lang="en-CA" dirty="0"/>
          </a:p>
          <a:p>
            <a:pPr marL="457200" lvl="1" indent="0">
              <a:buNone/>
            </a:pPr>
            <a:endParaRPr lang="en-CA" dirty="0"/>
          </a:p>
        </p:txBody>
      </p:sp>
    </p:spTree>
    <p:extLst>
      <p:ext uri="{BB962C8B-B14F-4D97-AF65-F5344CB8AC3E}">
        <p14:creationId xmlns:p14="http://schemas.microsoft.com/office/powerpoint/2010/main" val="705649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5F64-B1DC-4E53-A8BB-78953792E882}"/>
              </a:ext>
            </a:extLst>
          </p:cNvPr>
          <p:cNvSpPr>
            <a:spLocks noGrp="1"/>
          </p:cNvSpPr>
          <p:nvPr>
            <p:ph type="title"/>
          </p:nvPr>
        </p:nvSpPr>
        <p:spPr/>
        <p:txBody>
          <a:bodyPr/>
          <a:lstStyle/>
          <a:p>
            <a:r>
              <a:rPr lang="en-CA" dirty="0"/>
              <a:t>Getting a CAP Position</a:t>
            </a:r>
          </a:p>
        </p:txBody>
      </p:sp>
      <p:sp>
        <p:nvSpPr>
          <p:cNvPr id="3" name="Content Placeholder 2">
            <a:extLst>
              <a:ext uri="{FF2B5EF4-FFF2-40B4-BE49-F238E27FC236}">
                <a16:creationId xmlns:a16="http://schemas.microsoft.com/office/drawing/2014/main" id="{34979C00-AE13-4D2C-9B57-5CA4927A414C}"/>
              </a:ext>
            </a:extLst>
          </p:cNvPr>
          <p:cNvSpPr>
            <a:spLocks noGrp="1"/>
          </p:cNvSpPr>
          <p:nvPr>
            <p:ph idx="1"/>
          </p:nvPr>
        </p:nvSpPr>
        <p:spPr/>
        <p:txBody>
          <a:bodyPr>
            <a:normAutofit/>
          </a:bodyPr>
          <a:lstStyle/>
          <a:p>
            <a:r>
              <a:rPr lang="en-CA" dirty="0"/>
              <a:t>Criteria changes each year.  Previously based SOLELY on MCCQE1 (previously EE) and NAC OSCE but currently there is also a file review</a:t>
            </a:r>
          </a:p>
          <a:p>
            <a:endParaRPr lang="en-CA" dirty="0"/>
          </a:p>
          <a:p>
            <a:r>
              <a:rPr lang="en-CA" dirty="0"/>
              <a:t>Most heavily weighted is score in MCCQE1.  year of graduation</a:t>
            </a:r>
          </a:p>
          <a:p>
            <a:r>
              <a:rPr lang="en-CA" dirty="0"/>
              <a:t>Also considered:  attachment and interest in small rural community, personal factors including medical and other experience in Canada</a:t>
            </a:r>
          </a:p>
        </p:txBody>
      </p:sp>
    </p:spTree>
    <p:extLst>
      <p:ext uri="{BB962C8B-B14F-4D97-AF65-F5344CB8AC3E}">
        <p14:creationId xmlns:p14="http://schemas.microsoft.com/office/powerpoint/2010/main" val="2338147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If get a CAP position:  What does UBC CAP involve—changing all the time</a:t>
            </a:r>
          </a:p>
        </p:txBody>
      </p:sp>
      <p:sp>
        <p:nvSpPr>
          <p:cNvPr id="3" name="Content Placeholder 2"/>
          <p:cNvSpPr>
            <a:spLocks noGrp="1"/>
          </p:cNvSpPr>
          <p:nvPr>
            <p:ph idx="1"/>
          </p:nvPr>
        </p:nvSpPr>
        <p:spPr/>
        <p:txBody>
          <a:bodyPr>
            <a:normAutofit fontScale="92500"/>
          </a:bodyPr>
          <a:lstStyle/>
          <a:p>
            <a:r>
              <a:rPr lang="en-CA" dirty="0"/>
              <a:t>A.  File Review</a:t>
            </a:r>
          </a:p>
          <a:p>
            <a:pPr lvl="1"/>
            <a:r>
              <a:rPr lang="en-CA" dirty="0"/>
              <a:t>Looking for clinical experiences (quality, context, time since meaningful clinical experience, nature of experience) and </a:t>
            </a:r>
            <a:r>
              <a:rPr lang="en-CA" i="1" u="sng" dirty="0"/>
              <a:t>rural and remote suitability</a:t>
            </a:r>
            <a:r>
              <a:rPr lang="en-CA" i="1" dirty="0"/>
              <a:t>.</a:t>
            </a:r>
          </a:p>
          <a:p>
            <a:r>
              <a:rPr lang="en-CA" dirty="0"/>
              <a:t>B.  Structured Oral/Interview Examinations</a:t>
            </a:r>
          </a:p>
          <a:p>
            <a:pPr lvl="1"/>
            <a:r>
              <a:rPr lang="en-CA" dirty="0"/>
              <a:t>MMI style interview</a:t>
            </a:r>
          </a:p>
          <a:p>
            <a:pPr lvl="1"/>
            <a:r>
              <a:rPr lang="en-CA" dirty="0"/>
              <a:t>Clinical skills are assessed against </a:t>
            </a:r>
            <a:r>
              <a:rPr lang="en-CA" dirty="0" err="1"/>
              <a:t>CanMeds</a:t>
            </a:r>
            <a:r>
              <a:rPr lang="en-CA" dirty="0"/>
              <a:t> competencies and are scored quantitatively and qualitatively.</a:t>
            </a:r>
          </a:p>
          <a:p>
            <a:r>
              <a:rPr lang="en-CA" dirty="0"/>
              <a:t>C.  Report submitted to CaRMS.  Report includes:</a:t>
            </a:r>
          </a:p>
          <a:p>
            <a:pPr lvl="1"/>
            <a:r>
              <a:rPr lang="en-CA" dirty="0"/>
              <a:t>Quality of clinical experiences;</a:t>
            </a:r>
          </a:p>
          <a:p>
            <a:pPr lvl="1"/>
            <a:r>
              <a:rPr lang="en-CA" u="sng" dirty="0"/>
              <a:t>Factors related to eventual practice in rural/remote/underserved environments</a:t>
            </a:r>
            <a:r>
              <a:rPr lang="en-CA" dirty="0"/>
              <a:t>;</a:t>
            </a:r>
          </a:p>
          <a:p>
            <a:pPr lvl="1"/>
            <a:r>
              <a:rPr lang="en-CA" dirty="0"/>
              <a:t>Quantitative scores of performance in oral/interview scenarios</a:t>
            </a:r>
          </a:p>
          <a:p>
            <a:pPr marL="457200" lvl="1" indent="0">
              <a:buNone/>
            </a:pPr>
            <a:endParaRPr lang="en-CA" dirty="0"/>
          </a:p>
        </p:txBody>
      </p:sp>
    </p:spTree>
    <p:extLst>
      <p:ext uri="{BB962C8B-B14F-4D97-AF65-F5344CB8AC3E}">
        <p14:creationId xmlns:p14="http://schemas.microsoft.com/office/powerpoint/2010/main" val="2221445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  Examiners specifically looking for</a:t>
            </a:r>
          </a:p>
        </p:txBody>
      </p:sp>
      <p:sp>
        <p:nvSpPr>
          <p:cNvPr id="3" name="Content Placeholder 2"/>
          <p:cNvSpPr>
            <a:spLocks noGrp="1"/>
          </p:cNvSpPr>
          <p:nvPr>
            <p:ph idx="1"/>
          </p:nvPr>
        </p:nvSpPr>
        <p:spPr/>
        <p:txBody>
          <a:bodyPr>
            <a:normAutofit lnSpcReduction="10000"/>
          </a:bodyPr>
          <a:lstStyle/>
          <a:p>
            <a:r>
              <a:rPr lang="en-CA" dirty="0"/>
              <a:t>High MCCQE1 and NAC scores.</a:t>
            </a:r>
          </a:p>
          <a:p>
            <a:r>
              <a:rPr lang="en-CA" dirty="0"/>
              <a:t>Clinical Skills, clinical experience, and clinical reasoning.  </a:t>
            </a:r>
          </a:p>
          <a:p>
            <a:r>
              <a:rPr lang="en-CA" dirty="0"/>
              <a:t>Communication with patients.</a:t>
            </a:r>
          </a:p>
          <a:p>
            <a:r>
              <a:rPr lang="en-CA" dirty="0"/>
              <a:t>Communication with colleagues.</a:t>
            </a:r>
          </a:p>
          <a:p>
            <a:r>
              <a:rPr lang="en-CA" dirty="0"/>
              <a:t>Problem solving.</a:t>
            </a:r>
          </a:p>
          <a:p>
            <a:r>
              <a:rPr lang="en-CA" dirty="0"/>
              <a:t>Dealing with uncertainty.</a:t>
            </a:r>
          </a:p>
          <a:p>
            <a:r>
              <a:rPr lang="en-CA" dirty="0"/>
              <a:t>Ability to accept feedback.</a:t>
            </a:r>
          </a:p>
          <a:p>
            <a:r>
              <a:rPr lang="en-CA" dirty="0"/>
              <a:t>Leadership</a:t>
            </a:r>
          </a:p>
          <a:p>
            <a:r>
              <a:rPr lang="en-CA" dirty="0"/>
              <a:t>Interest in rural medicine.***</a:t>
            </a:r>
          </a:p>
        </p:txBody>
      </p:sp>
    </p:spTree>
    <p:extLst>
      <p:ext uri="{BB962C8B-B14F-4D97-AF65-F5344CB8AC3E}">
        <p14:creationId xmlns:p14="http://schemas.microsoft.com/office/powerpoint/2010/main" val="374107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67E6-FE24-4667-A72F-EC0726037DA8}"/>
              </a:ext>
            </a:extLst>
          </p:cNvPr>
          <p:cNvSpPr>
            <a:spLocks noGrp="1"/>
          </p:cNvSpPr>
          <p:nvPr>
            <p:ph type="title"/>
          </p:nvPr>
        </p:nvSpPr>
        <p:spPr/>
        <p:txBody>
          <a:bodyPr/>
          <a:lstStyle/>
          <a:p>
            <a:r>
              <a:rPr lang="en-CA" dirty="0"/>
              <a:t>CAP MMI</a:t>
            </a:r>
          </a:p>
        </p:txBody>
      </p:sp>
      <p:sp>
        <p:nvSpPr>
          <p:cNvPr id="3" name="Content Placeholder 2">
            <a:extLst>
              <a:ext uri="{FF2B5EF4-FFF2-40B4-BE49-F238E27FC236}">
                <a16:creationId xmlns:a16="http://schemas.microsoft.com/office/drawing/2014/main" id="{631D996C-A35E-4EEB-9FE0-B09B21F63B6D}"/>
              </a:ext>
            </a:extLst>
          </p:cNvPr>
          <p:cNvSpPr>
            <a:spLocks noGrp="1"/>
          </p:cNvSpPr>
          <p:nvPr>
            <p:ph idx="1"/>
          </p:nvPr>
        </p:nvSpPr>
        <p:spPr/>
        <p:txBody>
          <a:bodyPr/>
          <a:lstStyle/>
          <a:p>
            <a:r>
              <a:rPr lang="en-CA" dirty="0"/>
              <a:t>Ethical scenarios</a:t>
            </a:r>
          </a:p>
          <a:p>
            <a:r>
              <a:rPr lang="en-CA" dirty="0"/>
              <a:t>Read “Doing Right” 4</a:t>
            </a:r>
            <a:r>
              <a:rPr lang="en-CA" baseline="30000" dirty="0"/>
              <a:t>th</a:t>
            </a:r>
            <a:r>
              <a:rPr lang="en-CA" dirty="0"/>
              <a:t> edition</a:t>
            </a:r>
          </a:p>
          <a:p>
            <a:r>
              <a:rPr lang="en-CA" dirty="0"/>
              <a:t>Toronto Notes—ethical</a:t>
            </a:r>
          </a:p>
          <a:p>
            <a:r>
              <a:rPr lang="en-CA" dirty="0"/>
              <a:t>CMPA—section on ethics</a:t>
            </a:r>
          </a:p>
        </p:txBody>
      </p:sp>
    </p:spTree>
    <p:extLst>
      <p:ext uri="{BB962C8B-B14F-4D97-AF65-F5344CB8AC3E}">
        <p14:creationId xmlns:p14="http://schemas.microsoft.com/office/powerpoint/2010/main" val="467640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CanMEDS</a:t>
            </a:r>
            <a:r>
              <a:rPr lang="en-CA" dirty="0"/>
              <a:t> (rcpsc.ca)</a:t>
            </a:r>
          </a:p>
        </p:txBody>
      </p:sp>
      <p:sp>
        <p:nvSpPr>
          <p:cNvPr id="3" name="Content Placeholder 2"/>
          <p:cNvSpPr>
            <a:spLocks noGrp="1"/>
          </p:cNvSpPr>
          <p:nvPr>
            <p:ph idx="1"/>
          </p:nvPr>
        </p:nvSpPr>
        <p:spPr/>
        <p:txBody>
          <a:bodyPr>
            <a:normAutofit fontScale="77500" lnSpcReduction="20000"/>
          </a:bodyPr>
          <a:lstStyle/>
          <a:p>
            <a:r>
              <a:rPr lang="en-CA" dirty="0"/>
              <a:t>CanMEDS is a framework that identifies and describes the abilities physicians require to effectively meet the health care needs of the people they serve. “A competent physician seamlessly integrates the competencies of all seven CanMEDS Roles.”</a:t>
            </a:r>
          </a:p>
          <a:p>
            <a:endParaRPr lang="en-CA" dirty="0"/>
          </a:p>
          <a:p>
            <a:r>
              <a:rPr lang="en-CA" dirty="0"/>
              <a:t>The CanMEDS Roles  </a:t>
            </a:r>
            <a:r>
              <a:rPr lang="en-CA" dirty="0">
                <a:hlinkClick r:id="rId2"/>
              </a:rPr>
              <a:t>https://www.mcgill.ca/medicinecpd/files/medicinecpd/canmed-roles-brief-overview.pdf</a:t>
            </a:r>
            <a:r>
              <a:rPr lang="en-CA" dirty="0"/>
              <a:t> </a:t>
            </a:r>
          </a:p>
          <a:p>
            <a:pPr lvl="1"/>
            <a:r>
              <a:rPr lang="en-CA" dirty="0">
                <a:hlinkClick r:id="rId3"/>
              </a:rPr>
              <a:t>Medical Expert (the integrating role)</a:t>
            </a:r>
          </a:p>
          <a:p>
            <a:pPr lvl="1"/>
            <a:r>
              <a:rPr lang="en-CA" dirty="0">
                <a:hlinkClick r:id="rId3"/>
              </a:rPr>
              <a:t>Communicator</a:t>
            </a:r>
          </a:p>
          <a:p>
            <a:pPr lvl="1"/>
            <a:r>
              <a:rPr lang="en-CA" dirty="0">
                <a:hlinkClick r:id="rId3"/>
              </a:rPr>
              <a:t>Collaborator</a:t>
            </a:r>
          </a:p>
          <a:p>
            <a:pPr lvl="1"/>
            <a:r>
              <a:rPr lang="en-CA" dirty="0">
                <a:hlinkClick r:id="rId3"/>
              </a:rPr>
              <a:t>Leader</a:t>
            </a:r>
          </a:p>
          <a:p>
            <a:pPr lvl="1"/>
            <a:r>
              <a:rPr lang="en-CA" dirty="0">
                <a:hlinkClick r:id="rId3"/>
              </a:rPr>
              <a:t>Health Advocate</a:t>
            </a:r>
          </a:p>
          <a:p>
            <a:pPr lvl="1"/>
            <a:r>
              <a:rPr lang="en-CA" dirty="0">
                <a:hlinkClick r:id="rId3"/>
              </a:rPr>
              <a:t>Scholar </a:t>
            </a:r>
          </a:p>
          <a:p>
            <a:pPr lvl="1"/>
            <a:r>
              <a:rPr lang="en-CA" dirty="0">
                <a:hlinkClick r:id="rId3"/>
              </a:rPr>
              <a:t>Professional</a:t>
            </a:r>
          </a:p>
          <a:p>
            <a:pPr lvl="1"/>
            <a:r>
              <a:rPr lang="en-CA" dirty="0">
                <a:hlinkClick r:id="rId3"/>
              </a:rPr>
              <a:t>(There is talk of integrating another role related to diversity, inclusion, equity, and social justice as the centre.  This is controversial.  See:  https://pmc.ncbi.nlm.nih.gov/articles/PMC10042795/ T</a:t>
            </a:r>
          </a:p>
          <a:p>
            <a:endParaRPr lang="en-CA" dirty="0"/>
          </a:p>
        </p:txBody>
      </p:sp>
    </p:spTree>
    <p:extLst>
      <p:ext uri="{BB962C8B-B14F-4D97-AF65-F5344CB8AC3E}">
        <p14:creationId xmlns:p14="http://schemas.microsoft.com/office/powerpoint/2010/main" val="1285948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E411-F527-46F1-8814-72AB85DC6F6E}"/>
              </a:ext>
            </a:extLst>
          </p:cNvPr>
          <p:cNvSpPr>
            <a:spLocks noGrp="1"/>
          </p:cNvSpPr>
          <p:nvPr>
            <p:ph type="title"/>
          </p:nvPr>
        </p:nvSpPr>
        <p:spPr/>
        <p:txBody>
          <a:bodyPr/>
          <a:lstStyle/>
          <a:p>
            <a:r>
              <a:rPr lang="en-CA" dirty="0"/>
              <a:t>Other assessments:  CASPER</a:t>
            </a:r>
          </a:p>
        </p:txBody>
      </p:sp>
      <p:sp>
        <p:nvSpPr>
          <p:cNvPr id="3" name="Content Placeholder 2">
            <a:extLst>
              <a:ext uri="{FF2B5EF4-FFF2-40B4-BE49-F238E27FC236}">
                <a16:creationId xmlns:a16="http://schemas.microsoft.com/office/drawing/2014/main" id="{DF9E114A-6F8A-47AB-B0FF-EEE1E593BB69}"/>
              </a:ext>
            </a:extLst>
          </p:cNvPr>
          <p:cNvSpPr>
            <a:spLocks noGrp="1"/>
          </p:cNvSpPr>
          <p:nvPr>
            <p:ph idx="1"/>
          </p:nvPr>
        </p:nvSpPr>
        <p:spPr/>
        <p:txBody>
          <a:bodyPr>
            <a:normAutofit/>
          </a:bodyPr>
          <a:lstStyle/>
          <a:p>
            <a:pPr marL="0" indent="0">
              <a:buNone/>
            </a:pPr>
            <a:r>
              <a:rPr lang="en-CA" dirty="0"/>
              <a:t>This exam seems to be heading towards being phased out AS A PROVINCIAL requirement</a:t>
            </a:r>
          </a:p>
          <a:p>
            <a:pPr marL="0" indent="0">
              <a:buNone/>
            </a:pPr>
            <a:endParaRPr lang="en-CA" dirty="0"/>
          </a:p>
          <a:p>
            <a:pPr marL="0" indent="0">
              <a:buNone/>
            </a:pPr>
            <a:r>
              <a:rPr lang="en-CA" dirty="0"/>
              <a:t>BUT check provincial criteria and program criteria as some programs continue to require it.</a:t>
            </a:r>
          </a:p>
          <a:p>
            <a:pPr marL="0" indent="0">
              <a:buNone/>
            </a:pPr>
            <a:endParaRPr lang="en-CA" dirty="0"/>
          </a:p>
          <a:p>
            <a:pPr marL="0" indent="0">
              <a:buNone/>
            </a:pPr>
            <a:r>
              <a:rPr lang="en-CA" dirty="0"/>
              <a:t>Also required by more and more American programs.</a:t>
            </a:r>
          </a:p>
          <a:p>
            <a:pPr marL="0" indent="0">
              <a:buNone/>
            </a:pPr>
            <a:endParaRPr lang="en-CA" dirty="0"/>
          </a:p>
        </p:txBody>
      </p:sp>
    </p:spTree>
    <p:extLst>
      <p:ext uri="{BB962C8B-B14F-4D97-AF65-F5344CB8AC3E}">
        <p14:creationId xmlns:p14="http://schemas.microsoft.com/office/powerpoint/2010/main" val="2148745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E9ED-5C5D-C18E-B9FF-90DCB07B459B}"/>
              </a:ext>
            </a:extLst>
          </p:cNvPr>
          <p:cNvSpPr>
            <a:spLocks noGrp="1"/>
          </p:cNvSpPr>
          <p:nvPr>
            <p:ph type="title"/>
          </p:nvPr>
        </p:nvSpPr>
        <p:spPr/>
        <p:txBody>
          <a:bodyPr/>
          <a:lstStyle/>
          <a:p>
            <a:r>
              <a:rPr lang="en-CA" dirty="0" err="1"/>
              <a:t>FMProC</a:t>
            </a:r>
            <a:r>
              <a:rPr lang="en-CA" dirty="0"/>
              <a:t>—Family Medicine Professional Choices</a:t>
            </a:r>
          </a:p>
        </p:txBody>
      </p:sp>
      <p:sp>
        <p:nvSpPr>
          <p:cNvPr id="3" name="Content Placeholder 2">
            <a:extLst>
              <a:ext uri="{FF2B5EF4-FFF2-40B4-BE49-F238E27FC236}">
                <a16:creationId xmlns:a16="http://schemas.microsoft.com/office/drawing/2014/main" id="{E21229E0-F6F1-0934-CB55-9454178218AC}"/>
              </a:ext>
            </a:extLst>
          </p:cNvPr>
          <p:cNvSpPr>
            <a:spLocks noGrp="1"/>
          </p:cNvSpPr>
          <p:nvPr>
            <p:ph idx="1"/>
          </p:nvPr>
        </p:nvSpPr>
        <p:spPr/>
        <p:txBody>
          <a:bodyPr/>
          <a:lstStyle/>
          <a:p>
            <a:pPr marL="0" indent="0">
              <a:buNone/>
            </a:pPr>
            <a:r>
              <a:rPr lang="en-CA" dirty="0"/>
              <a:t>Almost all Family medicine programs are requiring this situational judgment test. </a:t>
            </a:r>
          </a:p>
          <a:p>
            <a:r>
              <a:rPr lang="en-CA" dirty="0">
                <a:hlinkClick r:id="rId2"/>
              </a:rPr>
              <a:t>FMPROC</a:t>
            </a:r>
            <a:endParaRPr lang="en-CA" dirty="0"/>
          </a:p>
          <a:p>
            <a:pPr marL="0" indent="0">
              <a:buNone/>
            </a:pPr>
            <a:r>
              <a:rPr lang="en-CA" dirty="0"/>
              <a:t>For list of programs which require </a:t>
            </a:r>
            <a:r>
              <a:rPr lang="en-CA" dirty="0" err="1"/>
              <a:t>FMProC</a:t>
            </a:r>
            <a:r>
              <a:rPr lang="en-CA" dirty="0"/>
              <a:t> see</a:t>
            </a:r>
            <a:r>
              <a:rPr lang="en-CA" sz="1800" dirty="0">
                <a:latin typeface="Calibri" panose="020F0502020204030204" pitchFamily="34" charset="0"/>
                <a:ea typeface="Calibri" panose="020F0502020204030204" pitchFamily="34" charset="0"/>
              </a:rPr>
              <a:t> </a:t>
            </a:r>
            <a:r>
              <a:rPr lang="en-CA" dirty="0">
                <a:hlinkClick r:id="rId3"/>
              </a:rPr>
              <a:t>https://carms.zendesk.com/hc/en-us/articles/4413839459981</a:t>
            </a:r>
            <a:r>
              <a:rPr lang="en-CA" dirty="0"/>
              <a:t> </a:t>
            </a:r>
          </a:p>
          <a:p>
            <a:endParaRPr lang="en-CA" dirty="0"/>
          </a:p>
          <a:p>
            <a:r>
              <a:rPr lang="en-CA" sz="1800" u="sng" dirty="0">
                <a:solidFill>
                  <a:srgbClr val="0000FF"/>
                </a:solidFill>
                <a:effectLst/>
                <a:latin typeface="Calibri" panose="020F0502020204030204" pitchFamily="34" charset="0"/>
                <a:ea typeface="Calibri" panose="020F0502020204030204" pitchFamily="34" charset="0"/>
                <a:hlinkClick r:id="rId4"/>
              </a:rPr>
              <a:t>For more information email:  admin@fmproc.com</a:t>
            </a:r>
            <a:endParaRPr lang="en-CA" dirty="0"/>
          </a:p>
        </p:txBody>
      </p:sp>
    </p:spTree>
    <p:extLst>
      <p:ext uri="{BB962C8B-B14F-4D97-AF65-F5344CB8AC3E}">
        <p14:creationId xmlns:p14="http://schemas.microsoft.com/office/powerpoint/2010/main" val="182500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Limitations on IMGs:  Return of Service Contracts (ROS)</a:t>
            </a:r>
            <a:endParaRPr lang="en-CA" dirty="0"/>
          </a:p>
        </p:txBody>
      </p:sp>
      <p:sp>
        <p:nvSpPr>
          <p:cNvPr id="3" name="Content Placeholder 2"/>
          <p:cNvSpPr>
            <a:spLocks noGrp="1"/>
          </p:cNvSpPr>
          <p:nvPr>
            <p:ph idx="1"/>
          </p:nvPr>
        </p:nvSpPr>
        <p:spPr/>
        <p:txBody>
          <a:bodyPr>
            <a:normAutofit fontScale="85000" lnSpcReduction="20000"/>
          </a:bodyPr>
          <a:lstStyle/>
          <a:p>
            <a:r>
              <a:rPr lang="en-CA" dirty="0"/>
              <a:t>IMGs generally MUST sign a return of service contract for all provinces except Alberta and Quebec </a:t>
            </a:r>
          </a:p>
          <a:p>
            <a:r>
              <a:rPr lang="en-CA" dirty="0"/>
              <a:t>Each province has different terms.  Available online and through carms.ca.</a:t>
            </a:r>
          </a:p>
          <a:p>
            <a:r>
              <a:rPr lang="en-CA" dirty="0"/>
              <a:t>Upon certification for independent practice, IMGs must work in an underserviced community as directed by the Ministry of Health in most provinces.  </a:t>
            </a:r>
          </a:p>
          <a:p>
            <a:r>
              <a:rPr lang="en-CA" dirty="0"/>
              <a:t>BC—2 years family; 3 years specialty.  Ontario—5 years. </a:t>
            </a:r>
          </a:p>
          <a:p>
            <a:r>
              <a:rPr lang="en-CA" dirty="0"/>
              <a:t>But BC restricted to identified regions and clinics.  Ontario can choose areas outside Toronto and Ottawa.</a:t>
            </a:r>
          </a:p>
          <a:p>
            <a:r>
              <a:rPr lang="en-CA" dirty="0"/>
              <a:t>Some provinces do not require ROS in second iteration; some do. </a:t>
            </a:r>
          </a:p>
          <a:p>
            <a:r>
              <a:rPr lang="en-CA" dirty="0"/>
              <a:t>In some provinces all IMGs have ROS obligations regardless of whether the match was in the IMG or the CMG stream (Ont., Man., Sask.)</a:t>
            </a:r>
          </a:p>
          <a:p>
            <a:r>
              <a:rPr lang="en-CA" sz="2200" dirty="0"/>
              <a:t>Breach or buy out varies by province:  BC onerous—as high as over$1 million; Ontario approx. $35,000 to $50,000 per year </a:t>
            </a:r>
          </a:p>
          <a:p>
            <a:endParaRPr lang="en-CA" sz="2200" dirty="0"/>
          </a:p>
          <a:p>
            <a:endParaRPr lang="en-CA" dirty="0"/>
          </a:p>
        </p:txBody>
      </p:sp>
    </p:spTree>
    <p:extLst>
      <p:ext uri="{BB962C8B-B14F-4D97-AF65-F5344CB8AC3E}">
        <p14:creationId xmlns:p14="http://schemas.microsoft.com/office/powerpoint/2010/main" val="2238408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8E24-3D73-415E-8BAE-CD900548157F}"/>
              </a:ext>
            </a:extLst>
          </p:cNvPr>
          <p:cNvSpPr>
            <a:spLocks noGrp="1"/>
          </p:cNvSpPr>
          <p:nvPr>
            <p:ph type="title"/>
          </p:nvPr>
        </p:nvSpPr>
        <p:spPr/>
        <p:txBody>
          <a:bodyPr/>
          <a:lstStyle/>
          <a:p>
            <a:r>
              <a:rPr lang="en-CA" dirty="0"/>
              <a:t>Letters of Reference</a:t>
            </a:r>
          </a:p>
        </p:txBody>
      </p:sp>
      <p:sp>
        <p:nvSpPr>
          <p:cNvPr id="3" name="Content Placeholder 2">
            <a:extLst>
              <a:ext uri="{FF2B5EF4-FFF2-40B4-BE49-F238E27FC236}">
                <a16:creationId xmlns:a16="http://schemas.microsoft.com/office/drawing/2014/main" id="{E69481DE-99F9-4C69-B43B-7FA7B375CC5F}"/>
              </a:ext>
            </a:extLst>
          </p:cNvPr>
          <p:cNvSpPr>
            <a:spLocks noGrp="1"/>
          </p:cNvSpPr>
          <p:nvPr>
            <p:ph idx="1"/>
          </p:nvPr>
        </p:nvSpPr>
        <p:spPr/>
        <p:txBody>
          <a:bodyPr/>
          <a:lstStyle/>
          <a:p>
            <a:r>
              <a:rPr lang="en-CA" dirty="0"/>
              <a:t>Do not be shy to ask if  would be able to provide a GOOD letter of reference.</a:t>
            </a:r>
          </a:p>
          <a:p>
            <a:endParaRPr lang="en-CA" dirty="0"/>
          </a:p>
          <a:p>
            <a:r>
              <a:rPr lang="en-CA" dirty="0"/>
              <a:t>RBC Guide for Medical Residency Guide—structure for LOR if asked for input</a:t>
            </a:r>
          </a:p>
        </p:txBody>
      </p:sp>
    </p:spTree>
    <p:extLst>
      <p:ext uri="{BB962C8B-B14F-4D97-AF65-F5344CB8AC3E}">
        <p14:creationId xmlns:p14="http://schemas.microsoft.com/office/powerpoint/2010/main" val="1596849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American Residency Training</a:t>
            </a:r>
          </a:p>
        </p:txBody>
      </p:sp>
      <p:sp>
        <p:nvSpPr>
          <p:cNvPr id="3" name="Content Placeholder 2"/>
          <p:cNvSpPr>
            <a:spLocks noGrp="1"/>
          </p:cNvSpPr>
          <p:nvPr>
            <p:ph idx="1"/>
          </p:nvPr>
        </p:nvSpPr>
        <p:spPr/>
        <p:txBody>
          <a:bodyPr/>
          <a:lstStyle/>
          <a:p>
            <a:endParaRPr lang="en-CA" dirty="0"/>
          </a:p>
          <a:p>
            <a:pPr marL="0" indent="0">
              <a:buNone/>
            </a:pPr>
            <a:r>
              <a:rPr lang="en-CA" dirty="0">
                <a:hlinkClick r:id="rId2"/>
              </a:rPr>
              <a:t>https://www.carms.ca/the-match/application-to-the-us-eras/</a:t>
            </a:r>
            <a:endParaRPr lang="en-CA" dirty="0"/>
          </a:p>
          <a:p>
            <a:pPr marL="0" indent="0">
              <a:buNone/>
            </a:pPr>
            <a:endParaRPr lang="en-CA" dirty="0"/>
          </a:p>
          <a:p>
            <a:r>
              <a:rPr lang="en-CA" dirty="0"/>
              <a:t>More CSAs match to American residency programs than to Canadian programs.</a:t>
            </a:r>
          </a:p>
        </p:txBody>
      </p:sp>
    </p:spTree>
    <p:extLst>
      <p:ext uri="{BB962C8B-B14F-4D97-AF65-F5344CB8AC3E}">
        <p14:creationId xmlns:p14="http://schemas.microsoft.com/office/powerpoint/2010/main" val="5983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2AE9-360A-43DA-B609-D959D84D7234}"/>
              </a:ext>
            </a:extLst>
          </p:cNvPr>
          <p:cNvSpPr>
            <a:spLocks noGrp="1"/>
          </p:cNvSpPr>
          <p:nvPr>
            <p:ph type="title"/>
          </p:nvPr>
        </p:nvSpPr>
        <p:spPr/>
        <p:txBody>
          <a:bodyPr/>
          <a:lstStyle/>
          <a:p>
            <a:r>
              <a:rPr lang="en-CA" dirty="0"/>
              <a:t>Steps to Apply to US Programs</a:t>
            </a:r>
          </a:p>
        </p:txBody>
      </p:sp>
      <p:sp>
        <p:nvSpPr>
          <p:cNvPr id="3" name="Content Placeholder 2">
            <a:extLst>
              <a:ext uri="{FF2B5EF4-FFF2-40B4-BE49-F238E27FC236}">
                <a16:creationId xmlns:a16="http://schemas.microsoft.com/office/drawing/2014/main" id="{AF0A4654-6432-41EC-88BD-CD397B4EBD80}"/>
              </a:ext>
            </a:extLst>
          </p:cNvPr>
          <p:cNvSpPr>
            <a:spLocks noGrp="1"/>
          </p:cNvSpPr>
          <p:nvPr>
            <p:ph idx="1"/>
          </p:nvPr>
        </p:nvSpPr>
        <p:spPr/>
        <p:txBody>
          <a:bodyPr>
            <a:normAutofit/>
          </a:bodyPr>
          <a:lstStyle/>
          <a:p>
            <a:pPr marL="0" indent="0" algn="l">
              <a:buNone/>
            </a:pPr>
            <a:endParaRPr lang="en-CA" sz="1800" b="0" i="0" u="none" strike="noStrike" baseline="0" dirty="0">
              <a:latin typeface="Calibri" panose="020F0502020204030204" pitchFamily="34" charset="0"/>
            </a:endParaRPr>
          </a:p>
          <a:p>
            <a:pPr marL="0" indent="0" algn="l">
              <a:buNone/>
            </a:pPr>
            <a:r>
              <a:rPr lang="en-CA" sz="1800" b="0" i="0" u="none" strike="noStrike" baseline="0" dirty="0">
                <a:latin typeface="ArialMT"/>
              </a:rPr>
              <a:t>• </a:t>
            </a:r>
            <a:r>
              <a:rPr lang="en-CA" sz="1800" b="0" i="0" u="none" strike="noStrike" baseline="0" dirty="0">
                <a:latin typeface="Calibri" panose="020F0502020204030204" pitchFamily="34" charset="0"/>
              </a:rPr>
              <a:t>Identify the field of medicine of interest</a:t>
            </a:r>
          </a:p>
          <a:p>
            <a:pPr algn="l"/>
            <a:r>
              <a:rPr lang="en-CA" sz="1800" b="0" i="0" u="none" strike="noStrike" baseline="0" dirty="0">
                <a:latin typeface="Calibri" panose="020F0502020204030204" pitchFamily="34" charset="0"/>
              </a:rPr>
              <a:t>Review state-specific requirements  (https://www.fsmb.org/advocacy/)</a:t>
            </a:r>
          </a:p>
          <a:p>
            <a:pPr algn="l"/>
            <a:r>
              <a:rPr lang="en-CA" sz="1800" b="0" i="0" u="none" strike="noStrike" baseline="0" dirty="0">
                <a:latin typeface="Calibri" panose="020F0502020204030204" pitchFamily="34" charset="0"/>
              </a:rPr>
              <a:t>Review residency programs and their requirements </a:t>
            </a:r>
          </a:p>
          <a:p>
            <a:pPr marL="0" indent="0" algn="l">
              <a:buNone/>
            </a:pPr>
            <a:r>
              <a:rPr lang="en-CA" sz="1800" b="0" i="0" u="none" strike="noStrike" baseline="0" dirty="0">
                <a:latin typeface="ArialMT"/>
              </a:rPr>
              <a:t>• </a:t>
            </a:r>
            <a:r>
              <a:rPr lang="en-CA" sz="1800" b="0" i="0" u="none" strike="noStrike" baseline="0" dirty="0">
                <a:latin typeface="Calibri" panose="020F0502020204030204" pitchFamily="34" charset="0"/>
              </a:rPr>
              <a:t>Complete and submit application through ERAS - Electronic Residency Service </a:t>
            </a:r>
            <a:r>
              <a:rPr lang="fr-FR" sz="1800" b="0" i="0" u="none" strike="noStrike" baseline="0" dirty="0">
                <a:latin typeface="Calibri" panose="020F0502020204030204" pitchFamily="34" charset="0"/>
              </a:rPr>
              <a:t>Application (https://www.ecfmg.org/eras/)</a:t>
            </a:r>
          </a:p>
          <a:p>
            <a:pPr algn="l"/>
            <a:r>
              <a:rPr lang="en-CA" sz="1800" b="0" i="0" u="none" strike="noStrike" baseline="0" dirty="0">
                <a:latin typeface="Calibri" panose="020F0502020204030204" pitchFamily="34" charset="0"/>
              </a:rPr>
              <a:t>Register with NRMP and submit Rank Order List</a:t>
            </a:r>
            <a:endParaRPr lang="en-CA" dirty="0"/>
          </a:p>
        </p:txBody>
      </p:sp>
    </p:spTree>
    <p:extLst>
      <p:ext uri="{BB962C8B-B14F-4D97-AF65-F5344CB8AC3E}">
        <p14:creationId xmlns:p14="http://schemas.microsoft.com/office/powerpoint/2010/main" val="7263308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C3FE-85F0-6F15-0759-181FE3F01E8C}"/>
              </a:ext>
            </a:extLst>
          </p:cNvPr>
          <p:cNvSpPr>
            <a:spLocks noGrp="1"/>
          </p:cNvSpPr>
          <p:nvPr>
            <p:ph type="title"/>
          </p:nvPr>
        </p:nvSpPr>
        <p:spPr/>
        <p:txBody>
          <a:bodyPr/>
          <a:lstStyle/>
          <a:p>
            <a:r>
              <a:rPr lang="en-CA" dirty="0"/>
              <a:t>American Match</a:t>
            </a:r>
          </a:p>
        </p:txBody>
      </p:sp>
      <p:sp>
        <p:nvSpPr>
          <p:cNvPr id="3" name="Content Placeholder 2">
            <a:extLst>
              <a:ext uri="{FF2B5EF4-FFF2-40B4-BE49-F238E27FC236}">
                <a16:creationId xmlns:a16="http://schemas.microsoft.com/office/drawing/2014/main" id="{3E87202B-F750-8103-C9DC-AFC7C02C0A9A}"/>
              </a:ext>
            </a:extLst>
          </p:cNvPr>
          <p:cNvSpPr>
            <a:spLocks noGrp="1"/>
          </p:cNvSpPr>
          <p:nvPr>
            <p:ph idx="1"/>
          </p:nvPr>
        </p:nvSpPr>
        <p:spPr/>
        <p:txBody>
          <a:bodyPr>
            <a:normAutofit/>
          </a:bodyPr>
          <a:lstStyle/>
          <a:p>
            <a:r>
              <a:rPr lang="en-CA" dirty="0">
                <a:effectLst/>
                <a:latin typeface="Calibri" panose="020F0502020204030204" pitchFamily="34" charset="0"/>
                <a:ea typeface="Times New Roman" panose="02020603050405020304" pitchFamily="18" charset="0"/>
              </a:rPr>
              <a:t>Common strategy is to apply to both the Canadian and American Match, to evaluate interview opportunities and feedback or feel</a:t>
            </a:r>
          </a:p>
          <a:p>
            <a:r>
              <a:rPr lang="en-CA" dirty="0">
                <a:effectLst/>
                <a:latin typeface="Calibri" panose="020F0502020204030204" pitchFamily="34" charset="0"/>
                <a:ea typeface="Times New Roman" panose="02020603050405020304" pitchFamily="18" charset="0"/>
              </a:rPr>
              <a:t>Candidates are not advised to share US match participation with Canadian schools.  </a:t>
            </a:r>
            <a:endParaRPr lang="en-CA" dirty="0">
              <a:effectLst/>
              <a:latin typeface="Calibri" panose="020F0502020204030204" pitchFamily="34" charset="0"/>
              <a:ea typeface="Calibri" panose="020F0502020204030204" pitchFamily="34" charset="0"/>
            </a:endParaRPr>
          </a:p>
          <a:p>
            <a:pPr marL="0" indent="0">
              <a:buNone/>
            </a:pPr>
            <a:endParaRPr lang="en-CA"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42322536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E05F-1E44-2795-ECB4-74E3635FD7EE}"/>
              </a:ext>
            </a:extLst>
          </p:cNvPr>
          <p:cNvSpPr>
            <a:spLocks noGrp="1"/>
          </p:cNvSpPr>
          <p:nvPr>
            <p:ph type="title"/>
          </p:nvPr>
        </p:nvSpPr>
        <p:spPr/>
        <p:txBody>
          <a:bodyPr/>
          <a:lstStyle/>
          <a:p>
            <a:r>
              <a:rPr lang="en-CA" dirty="0"/>
              <a:t>American Match changes</a:t>
            </a:r>
          </a:p>
        </p:txBody>
      </p:sp>
      <p:sp>
        <p:nvSpPr>
          <p:cNvPr id="3" name="Content Placeholder 2">
            <a:extLst>
              <a:ext uri="{FF2B5EF4-FFF2-40B4-BE49-F238E27FC236}">
                <a16:creationId xmlns:a16="http://schemas.microsoft.com/office/drawing/2014/main" id="{94A91B94-D237-1900-AE7E-BD3A7CCC9EE8}"/>
              </a:ext>
            </a:extLst>
          </p:cNvPr>
          <p:cNvSpPr>
            <a:spLocks noGrp="1"/>
          </p:cNvSpPr>
          <p:nvPr>
            <p:ph idx="1"/>
          </p:nvPr>
        </p:nvSpPr>
        <p:spPr/>
        <p:txBody>
          <a:bodyPr/>
          <a:lstStyle/>
          <a:p>
            <a:pPr marL="0" indent="0">
              <a:buNone/>
            </a:pPr>
            <a:r>
              <a:rPr lang="en-CA" dirty="0"/>
              <a:t>Since COVID—Step 2 CS discontinued BUT…</a:t>
            </a:r>
          </a:p>
          <a:p>
            <a:pPr marL="0" indent="0">
              <a:buNone/>
            </a:pPr>
            <a:endParaRPr lang="en-US" dirty="0"/>
          </a:p>
          <a:p>
            <a:pPr marL="0" indent="0">
              <a:buNone/>
            </a:pPr>
            <a:r>
              <a:rPr lang="en-US" dirty="0"/>
              <a:t>Now English exam is required, even if you have attended school  in English and it is your first language you must compete this exam </a:t>
            </a:r>
          </a:p>
          <a:p>
            <a:pPr marL="0" indent="0">
              <a:buNone/>
            </a:pPr>
            <a:r>
              <a:rPr lang="en-US" dirty="0"/>
              <a:t>Note - fee to do English exam  and a later fee to release  the exam on website separate from Match site. </a:t>
            </a:r>
          </a:p>
          <a:p>
            <a:pPr marL="0" indent="0">
              <a:buNone/>
            </a:pPr>
            <a:r>
              <a:rPr lang="en-US" dirty="0"/>
              <a:t>ALSO More programs REQUIRING  CASPER. </a:t>
            </a:r>
          </a:p>
          <a:p>
            <a:endParaRPr lang="en-CA" dirty="0"/>
          </a:p>
        </p:txBody>
      </p:sp>
    </p:spTree>
    <p:extLst>
      <p:ext uri="{BB962C8B-B14F-4D97-AF65-F5344CB8AC3E}">
        <p14:creationId xmlns:p14="http://schemas.microsoft.com/office/powerpoint/2010/main" val="1455409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FCD-91C4-40A9-94B6-8B7CFA0D70D9}"/>
              </a:ext>
            </a:extLst>
          </p:cNvPr>
          <p:cNvSpPr>
            <a:spLocks noGrp="1"/>
          </p:cNvSpPr>
          <p:nvPr>
            <p:ph type="title"/>
          </p:nvPr>
        </p:nvSpPr>
        <p:spPr/>
        <p:txBody>
          <a:bodyPr/>
          <a:lstStyle/>
          <a:p>
            <a:r>
              <a:rPr lang="en-CA" dirty="0"/>
              <a:t>Timeline US Match</a:t>
            </a:r>
          </a:p>
        </p:txBody>
      </p:sp>
      <p:sp>
        <p:nvSpPr>
          <p:cNvPr id="3" name="Content Placeholder 2">
            <a:extLst>
              <a:ext uri="{FF2B5EF4-FFF2-40B4-BE49-F238E27FC236}">
                <a16:creationId xmlns:a16="http://schemas.microsoft.com/office/drawing/2014/main" id="{D0B16DBD-BEFC-4AA9-825C-B96B9192077F}"/>
              </a:ext>
            </a:extLst>
          </p:cNvPr>
          <p:cNvSpPr>
            <a:spLocks noGrp="1"/>
          </p:cNvSpPr>
          <p:nvPr>
            <p:ph idx="1"/>
          </p:nvPr>
        </p:nvSpPr>
        <p:spPr/>
        <p:txBody>
          <a:bodyPr/>
          <a:lstStyle/>
          <a:p>
            <a:pPr algn="l"/>
            <a:r>
              <a:rPr lang="en-CA" sz="1800" b="0" i="0" u="none" strike="noStrike" baseline="0" dirty="0">
                <a:latin typeface="Calibri" panose="020F0502020204030204" pitchFamily="34" charset="0"/>
              </a:rPr>
              <a:t>Ensure that your medical school is recognized by ECFMG prior/early during medical school</a:t>
            </a:r>
          </a:p>
          <a:p>
            <a:pPr algn="l"/>
            <a:r>
              <a:rPr lang="en-CA" sz="1800" b="0" i="0" u="none" strike="noStrike" baseline="0" dirty="0">
                <a:latin typeface="Calibri" panose="020F0502020204030204" pitchFamily="34" charset="0"/>
              </a:rPr>
              <a:t>USMLE Step 1 after 2nd year medical school</a:t>
            </a:r>
          </a:p>
          <a:p>
            <a:pPr algn="l"/>
            <a:r>
              <a:rPr lang="en-CA" sz="1800" b="0" i="0" u="none" strike="noStrike" baseline="0" dirty="0">
                <a:latin typeface="Calibri" panose="020F0502020204030204" pitchFamily="34" charset="0"/>
              </a:rPr>
              <a:t>USMLE Step 2 CK during 3rd year medical school</a:t>
            </a:r>
          </a:p>
          <a:p>
            <a:pPr algn="l"/>
            <a:r>
              <a:rPr lang="en-CA" sz="1800" b="0" i="0" u="none" strike="noStrike" baseline="0" dirty="0">
                <a:latin typeface="Calibri" panose="020F0502020204030204" pitchFamily="34" charset="0"/>
              </a:rPr>
              <a:t>**USMLE Step 3  [Required for H1B visa positions, not for J1 visa positions]</a:t>
            </a:r>
          </a:p>
          <a:p>
            <a:pPr algn="l"/>
            <a:r>
              <a:rPr lang="en-CA" sz="1800" b="0" i="0" u="none" strike="noStrike" baseline="0" dirty="0">
                <a:latin typeface="Calibri" panose="020F0502020204030204" pitchFamily="34" charset="0"/>
              </a:rPr>
              <a:t>ERAS – September</a:t>
            </a:r>
          </a:p>
          <a:p>
            <a:pPr algn="l"/>
            <a:r>
              <a:rPr lang="en-CA" sz="1800" b="0" i="0" u="none" strike="noStrike" baseline="0" dirty="0">
                <a:latin typeface="Calibri" panose="020F0502020204030204" pitchFamily="34" charset="0"/>
              </a:rPr>
              <a:t>Interviews – September – January</a:t>
            </a:r>
          </a:p>
          <a:p>
            <a:pPr algn="l"/>
            <a:r>
              <a:rPr lang="en-CA" sz="1800" b="0" i="0" u="none" strike="noStrike" baseline="0" dirty="0">
                <a:latin typeface="Calibri" panose="020F0502020204030204" pitchFamily="34" charset="0"/>
              </a:rPr>
              <a:t>Rank Order List – End of Jan/Feb</a:t>
            </a:r>
          </a:p>
          <a:p>
            <a:pPr algn="l"/>
            <a:r>
              <a:rPr lang="en-CA" sz="1800" b="0" i="0" u="none" strike="noStrike" baseline="0" dirty="0">
                <a:latin typeface="Calibri" panose="020F0502020204030204" pitchFamily="34" charset="0"/>
              </a:rPr>
              <a:t>Match Day – Mid March</a:t>
            </a:r>
            <a:endParaRPr lang="en-CA" dirty="0"/>
          </a:p>
        </p:txBody>
      </p:sp>
    </p:spTree>
    <p:extLst>
      <p:ext uri="{BB962C8B-B14F-4D97-AF65-F5344CB8AC3E}">
        <p14:creationId xmlns:p14="http://schemas.microsoft.com/office/powerpoint/2010/main" val="911887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141F-FED2-4D86-8704-E3A738EF9B0E}"/>
              </a:ext>
            </a:extLst>
          </p:cNvPr>
          <p:cNvSpPr>
            <a:spLocks noGrp="1"/>
          </p:cNvSpPr>
          <p:nvPr>
            <p:ph type="title"/>
          </p:nvPr>
        </p:nvSpPr>
        <p:spPr/>
        <p:txBody>
          <a:bodyPr/>
          <a:lstStyle/>
          <a:p>
            <a:r>
              <a:rPr lang="en-CA" dirty="0"/>
              <a:t>Tips </a:t>
            </a:r>
          </a:p>
        </p:txBody>
      </p:sp>
      <p:sp>
        <p:nvSpPr>
          <p:cNvPr id="3" name="Content Placeholder 2">
            <a:extLst>
              <a:ext uri="{FF2B5EF4-FFF2-40B4-BE49-F238E27FC236}">
                <a16:creationId xmlns:a16="http://schemas.microsoft.com/office/drawing/2014/main" id="{DC4D8A8F-CDD8-416B-B4B0-EB2B7F836A86}"/>
              </a:ext>
            </a:extLst>
          </p:cNvPr>
          <p:cNvSpPr>
            <a:spLocks noGrp="1"/>
          </p:cNvSpPr>
          <p:nvPr>
            <p:ph idx="1"/>
          </p:nvPr>
        </p:nvSpPr>
        <p:spPr/>
        <p:txBody>
          <a:bodyPr/>
          <a:lstStyle/>
          <a:p>
            <a:pPr algn="l"/>
            <a:r>
              <a:rPr lang="en-CA" sz="1800" b="0" i="0" u="none" strike="noStrike" baseline="0" dirty="0">
                <a:latin typeface="Calibri" panose="020F0502020204030204" pitchFamily="34" charset="0"/>
              </a:rPr>
              <a:t>Set up your personal Timeline</a:t>
            </a:r>
          </a:p>
          <a:p>
            <a:pPr algn="l"/>
            <a:r>
              <a:rPr lang="en-CA" sz="1800" b="0" i="0" u="none" strike="noStrike" baseline="0" dirty="0">
                <a:latin typeface="Calibri" panose="020F0502020204030204" pitchFamily="34" charset="0"/>
              </a:rPr>
              <a:t>Identify Mentors</a:t>
            </a:r>
          </a:p>
          <a:p>
            <a:pPr algn="l"/>
            <a:r>
              <a:rPr lang="en-CA" sz="1800" b="0" i="0" u="none" strike="noStrike" baseline="0" dirty="0">
                <a:latin typeface="Calibri" panose="020F0502020204030204" pitchFamily="34" charset="0"/>
              </a:rPr>
              <a:t>Step Scores/Number of Attempts MATTER</a:t>
            </a:r>
          </a:p>
          <a:p>
            <a:pPr algn="l"/>
            <a:r>
              <a:rPr lang="en-CA" sz="1800" b="0" i="0" u="none" strike="noStrike" baseline="0" dirty="0">
                <a:latin typeface="Calibri" panose="020F0502020204030204" pitchFamily="34" charset="0"/>
              </a:rPr>
              <a:t>Do your Homework!!!</a:t>
            </a:r>
          </a:p>
          <a:p>
            <a:pPr algn="l"/>
            <a:r>
              <a:rPr lang="en-CA" sz="1800" b="0" i="0" u="none" strike="noStrike" baseline="0" dirty="0">
                <a:latin typeface="Calibri" panose="020F0502020204030204" pitchFamily="34" charset="0"/>
              </a:rPr>
              <a:t>Set up electives in the US (end of 3rd year, beginning of 4th year)</a:t>
            </a:r>
          </a:p>
          <a:p>
            <a:pPr marL="0" indent="0" algn="l">
              <a:buNone/>
            </a:pPr>
            <a:r>
              <a:rPr lang="en-CA" sz="1800" b="0" i="0" u="none" strike="noStrike" baseline="0" dirty="0">
                <a:latin typeface="ArialMT"/>
              </a:rPr>
              <a:t>	• </a:t>
            </a:r>
            <a:r>
              <a:rPr lang="en-CA" sz="1800" b="0" i="0" u="none" strike="noStrike" baseline="0" dirty="0">
                <a:latin typeface="Calibri" panose="020F0502020204030204" pitchFamily="34" charset="0"/>
              </a:rPr>
              <a:t>Audition Electives</a:t>
            </a:r>
          </a:p>
          <a:p>
            <a:pPr algn="l"/>
            <a:r>
              <a:rPr lang="en-CA" sz="1800" b="0" i="0" u="none" strike="noStrike" baseline="0" dirty="0">
                <a:latin typeface="Calibri" panose="020F0502020204030204" pitchFamily="34" charset="0"/>
              </a:rPr>
              <a:t>Identify the right people and ask for Letters of Recommendation</a:t>
            </a:r>
          </a:p>
          <a:p>
            <a:pPr algn="l"/>
            <a:r>
              <a:rPr lang="en-CA" sz="1800" b="0" i="0" u="none" strike="noStrike" baseline="0" dirty="0">
                <a:latin typeface="Calibri" panose="020F0502020204030204" pitchFamily="34" charset="0"/>
              </a:rPr>
              <a:t>Prepare for Interviews**</a:t>
            </a:r>
          </a:p>
          <a:p>
            <a:pPr algn="l"/>
            <a:r>
              <a:rPr lang="en-CA" sz="1800" dirty="0">
                <a:latin typeface="Calibri" panose="020F0502020204030204" pitchFamily="34" charset="0"/>
              </a:rPr>
              <a:t>Research seems to matter. </a:t>
            </a:r>
            <a:r>
              <a:rPr lang="en-CA" sz="1800">
                <a:latin typeface="Calibri" panose="020F0502020204030204" pitchFamily="34" charset="0"/>
                <a:hlinkClick r:id="rId2"/>
              </a:rPr>
              <a:t>https://www.statnews.com/2024/04/29/research-arms-race-medical-students-residency-applications/</a:t>
            </a:r>
            <a:r>
              <a:rPr lang="en-CA" sz="1800">
                <a:latin typeface="Calibri" panose="020F0502020204030204" pitchFamily="34" charset="0"/>
              </a:rPr>
              <a:t> </a:t>
            </a:r>
            <a:endParaRPr lang="en-CA" dirty="0"/>
          </a:p>
        </p:txBody>
      </p:sp>
    </p:spTree>
    <p:extLst>
      <p:ext uri="{BB962C8B-B14F-4D97-AF65-F5344CB8AC3E}">
        <p14:creationId xmlns:p14="http://schemas.microsoft.com/office/powerpoint/2010/main" val="23872931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F921-8FDC-4B9B-8A10-F4AD816C7BCD}"/>
              </a:ext>
            </a:extLst>
          </p:cNvPr>
          <p:cNvSpPr>
            <a:spLocks noGrp="1"/>
          </p:cNvSpPr>
          <p:nvPr>
            <p:ph type="title"/>
          </p:nvPr>
        </p:nvSpPr>
        <p:spPr/>
        <p:txBody>
          <a:bodyPr/>
          <a:lstStyle/>
          <a:p>
            <a:r>
              <a:rPr lang="en-CA" dirty="0"/>
              <a:t>Application</a:t>
            </a:r>
          </a:p>
        </p:txBody>
      </p:sp>
      <p:sp>
        <p:nvSpPr>
          <p:cNvPr id="3" name="Content Placeholder 2">
            <a:extLst>
              <a:ext uri="{FF2B5EF4-FFF2-40B4-BE49-F238E27FC236}">
                <a16:creationId xmlns:a16="http://schemas.microsoft.com/office/drawing/2014/main" id="{70C0ADA8-1FCB-44F6-AA91-877B5DECA4C2}"/>
              </a:ext>
            </a:extLst>
          </p:cNvPr>
          <p:cNvSpPr>
            <a:spLocks noGrp="1"/>
          </p:cNvSpPr>
          <p:nvPr>
            <p:ph idx="1"/>
          </p:nvPr>
        </p:nvSpPr>
        <p:spPr/>
        <p:txBody>
          <a:bodyPr/>
          <a:lstStyle/>
          <a:p>
            <a:pPr algn="l"/>
            <a:r>
              <a:rPr lang="en-CA" sz="1800" b="0" i="0" u="none" strike="noStrike" baseline="0" dirty="0">
                <a:latin typeface="Calibri" panose="020F0502020204030204" pitchFamily="34" charset="0"/>
              </a:rPr>
              <a:t>Submit on time!</a:t>
            </a:r>
          </a:p>
          <a:p>
            <a:pPr algn="l"/>
            <a:r>
              <a:rPr lang="en-CA" sz="1800" b="0" i="0" u="none" strike="noStrike" baseline="0" dirty="0">
                <a:latin typeface="Calibri" panose="020F0502020204030204" pitchFamily="34" charset="0"/>
              </a:rPr>
              <a:t>Make sure the application is complete</a:t>
            </a:r>
          </a:p>
          <a:p>
            <a:pPr algn="l"/>
            <a:r>
              <a:rPr lang="en-CA" sz="1800" b="0" i="0" u="none" strike="noStrike" baseline="0" dirty="0">
                <a:latin typeface="Calibri" panose="020F0502020204030204" pitchFamily="34" charset="0"/>
              </a:rPr>
              <a:t>FOLLOW UP (Phone&gt;email&gt;voicemail)</a:t>
            </a:r>
          </a:p>
          <a:p>
            <a:pPr algn="l"/>
            <a:r>
              <a:rPr lang="en-CA" sz="1800" b="0" i="0" u="none" strike="noStrike" baseline="0" dirty="0">
                <a:latin typeface="Calibri" panose="020F0502020204030204" pitchFamily="34" charset="0"/>
              </a:rPr>
              <a:t>Prepare for your interview</a:t>
            </a:r>
          </a:p>
          <a:p>
            <a:pPr algn="l"/>
            <a:r>
              <a:rPr lang="en-CA" sz="1800" b="0" i="0" u="none" strike="noStrike" baseline="0" dirty="0">
                <a:latin typeface="Calibri" panose="020F0502020204030204" pitchFamily="34" charset="0"/>
              </a:rPr>
              <a:t>Practice speaking in a formal setting</a:t>
            </a:r>
          </a:p>
          <a:p>
            <a:pPr marL="0" indent="0" algn="l">
              <a:buNone/>
            </a:pPr>
            <a:r>
              <a:rPr lang="en-CA" sz="1800" b="0" i="0" u="none" strike="noStrike" baseline="0" dirty="0">
                <a:latin typeface="ArialMT"/>
              </a:rPr>
              <a:t>	-</a:t>
            </a:r>
            <a:r>
              <a:rPr lang="en-CA" sz="1800" b="0" i="0" u="none" strike="noStrike" baseline="0" dirty="0">
                <a:latin typeface="Calibri" panose="020F0502020204030204" pitchFamily="34" charset="0"/>
              </a:rPr>
              <a:t>Zoom/Skype etiquette</a:t>
            </a:r>
          </a:p>
          <a:p>
            <a:pPr marL="0" indent="0">
              <a:buNone/>
            </a:pPr>
            <a:r>
              <a:rPr lang="en-CA" sz="1800" dirty="0">
                <a:latin typeface="Calibri" panose="020F0502020204030204" pitchFamily="34" charset="0"/>
              </a:rPr>
              <a:t>	-Ask Appropriate questions (vs. generic)</a:t>
            </a:r>
            <a:endParaRPr lang="en-CA" sz="1800" b="0" i="0" u="none" strike="noStrike" baseline="0" dirty="0">
              <a:latin typeface="Calibri" panose="020F0502020204030204" pitchFamily="34" charset="0"/>
            </a:endParaRPr>
          </a:p>
          <a:p>
            <a:pPr marL="0" indent="0" algn="l">
              <a:buNone/>
            </a:pPr>
            <a:r>
              <a:rPr lang="en-CA" sz="1800" b="0" i="0" u="none" strike="noStrike" baseline="0" dirty="0">
                <a:latin typeface="ArialMT"/>
              </a:rPr>
              <a:t>• </a:t>
            </a:r>
            <a:r>
              <a:rPr lang="en-CA" sz="1800" b="0" i="0" u="none" strike="noStrike" baseline="0" dirty="0">
                <a:latin typeface="Calibri" panose="020F0502020204030204" pitchFamily="34" charset="0"/>
              </a:rPr>
              <a:t>Thank you emails</a:t>
            </a:r>
          </a:p>
          <a:p>
            <a:pPr algn="l"/>
            <a:r>
              <a:rPr lang="en-CA" sz="1800" b="0" i="0" u="none" strike="noStrike" baseline="0" dirty="0">
                <a:latin typeface="Calibri" panose="020F0502020204030204" pitchFamily="34" charset="0"/>
              </a:rPr>
              <a:t>Follow up before Rank Order List</a:t>
            </a:r>
            <a:endParaRPr lang="en-CA" dirty="0"/>
          </a:p>
        </p:txBody>
      </p:sp>
    </p:spTree>
    <p:extLst>
      <p:ext uri="{BB962C8B-B14F-4D97-AF65-F5344CB8AC3E}">
        <p14:creationId xmlns:p14="http://schemas.microsoft.com/office/powerpoint/2010/main" val="2510250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1CC-F64F-499F-9953-6E25AB3B2173}"/>
              </a:ext>
            </a:extLst>
          </p:cNvPr>
          <p:cNvSpPr>
            <a:spLocks noGrp="1"/>
          </p:cNvSpPr>
          <p:nvPr>
            <p:ph type="title"/>
          </p:nvPr>
        </p:nvSpPr>
        <p:spPr/>
        <p:txBody>
          <a:bodyPr/>
          <a:lstStyle/>
          <a:p>
            <a:r>
              <a:rPr lang="en-CA" dirty="0"/>
              <a:t>Qualifications for American Residency</a:t>
            </a:r>
          </a:p>
        </p:txBody>
      </p:sp>
      <p:sp>
        <p:nvSpPr>
          <p:cNvPr id="3" name="Content Placeholder 2">
            <a:extLst>
              <a:ext uri="{FF2B5EF4-FFF2-40B4-BE49-F238E27FC236}">
                <a16:creationId xmlns:a16="http://schemas.microsoft.com/office/drawing/2014/main" id="{3F1C9C63-5BDB-4F82-8505-11D599C2D310}"/>
              </a:ext>
            </a:extLst>
          </p:cNvPr>
          <p:cNvSpPr>
            <a:spLocks noGrp="1"/>
          </p:cNvSpPr>
          <p:nvPr>
            <p:ph idx="1"/>
          </p:nvPr>
        </p:nvSpPr>
        <p:spPr/>
        <p:txBody>
          <a:bodyPr>
            <a:normAutofit fontScale="85000" lnSpcReduction="20000"/>
          </a:bodyPr>
          <a:lstStyle/>
          <a:p>
            <a:pPr marL="514350" indent="-514350">
              <a:buAutoNum type="arabicPeriod"/>
            </a:pPr>
            <a:r>
              <a:rPr lang="en-CA" dirty="0"/>
              <a:t>USMLEs </a:t>
            </a:r>
            <a:r>
              <a:rPr lang="en-CA" dirty="0">
                <a:hlinkClick r:id="rId2"/>
              </a:rPr>
              <a:t>https://www.usmle.org/step-1/</a:t>
            </a:r>
            <a:r>
              <a:rPr lang="en-CA" dirty="0"/>
              <a:t>  </a:t>
            </a:r>
          </a:p>
          <a:p>
            <a:pPr marL="0" indent="0">
              <a:buNone/>
            </a:pPr>
            <a:endParaRPr lang="en-CA" dirty="0"/>
          </a:p>
          <a:p>
            <a:pPr marL="0" indent="0">
              <a:buNone/>
            </a:pPr>
            <a:r>
              <a:rPr lang="en-CA" dirty="0"/>
              <a:t>2.  Visa allowing you to work in the US if you do not have citizenship or permanent residency status in the US</a:t>
            </a:r>
          </a:p>
          <a:p>
            <a:pPr marL="0" indent="0">
              <a:buNone/>
            </a:pPr>
            <a:r>
              <a:rPr lang="en-CA" b="1" dirty="0"/>
              <a:t>      J-1 Visa</a:t>
            </a:r>
          </a:p>
          <a:p>
            <a:pPr lvl="1"/>
            <a:r>
              <a:rPr lang="en-CA" dirty="0"/>
              <a:t>Step 1:  general scientific/medical knowledge</a:t>
            </a:r>
          </a:p>
          <a:p>
            <a:pPr lvl="1"/>
            <a:r>
              <a:rPr lang="en-CA" dirty="0"/>
              <a:t>Step 2 CK:  clinical knowledge</a:t>
            </a:r>
          </a:p>
          <a:p>
            <a:pPr lvl="1"/>
            <a:r>
              <a:rPr lang="en-CA" dirty="0"/>
              <a:t>Step 2 CS:  clinical skills</a:t>
            </a:r>
          </a:p>
          <a:p>
            <a:pPr lvl="1"/>
            <a:r>
              <a:rPr lang="en-CA" dirty="0"/>
              <a:t>Statement of Need from Health Canada</a:t>
            </a:r>
          </a:p>
          <a:p>
            <a:pPr lvl="1"/>
            <a:r>
              <a:rPr lang="en-CA" dirty="0"/>
              <a:t>Intention to return to Canada</a:t>
            </a:r>
          </a:p>
          <a:p>
            <a:pPr marL="457200" lvl="1" indent="0">
              <a:buNone/>
            </a:pPr>
            <a:endParaRPr lang="en-CA" dirty="0"/>
          </a:p>
          <a:p>
            <a:pPr marL="457200" lvl="1" indent="0">
              <a:buNone/>
            </a:pPr>
            <a:r>
              <a:rPr lang="en-CA" b="1" dirty="0"/>
              <a:t>H1B</a:t>
            </a:r>
          </a:p>
          <a:p>
            <a:pPr lvl="1"/>
            <a:r>
              <a:rPr lang="en-CA" dirty="0"/>
              <a:t>USMLE Steps 1, 2CK and 2CS </a:t>
            </a:r>
          </a:p>
          <a:p>
            <a:pPr lvl="1"/>
            <a:r>
              <a:rPr lang="en-CA" dirty="0"/>
              <a:t>Step 3:  application of knowledge for unsupervised practice</a:t>
            </a:r>
          </a:p>
        </p:txBody>
      </p:sp>
    </p:spTree>
    <p:extLst>
      <p:ext uri="{BB962C8B-B14F-4D97-AF65-F5344CB8AC3E}">
        <p14:creationId xmlns:p14="http://schemas.microsoft.com/office/powerpoint/2010/main" val="21723924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 those with dual citizenship</a:t>
            </a:r>
          </a:p>
        </p:txBody>
      </p:sp>
      <p:sp>
        <p:nvSpPr>
          <p:cNvPr id="3" name="Content Placeholder 2"/>
          <p:cNvSpPr>
            <a:spLocks noGrp="1"/>
          </p:cNvSpPr>
          <p:nvPr>
            <p:ph idx="1"/>
          </p:nvPr>
        </p:nvSpPr>
        <p:spPr/>
        <p:txBody>
          <a:bodyPr>
            <a:normAutofit/>
          </a:bodyPr>
          <a:lstStyle/>
          <a:p>
            <a:r>
              <a:rPr lang="en-CA" dirty="0"/>
              <a:t>American dual citizenship:  No visa required.  </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2093777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26745</TotalTime>
  <Words>8353</Words>
  <Application>Microsoft Office PowerPoint</Application>
  <PresentationFormat>Widescreen</PresentationFormat>
  <Paragraphs>908</Paragraphs>
  <Slides>114</Slides>
  <Notes>6</Notes>
  <HiddenSlides>1</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114</vt:i4>
      </vt:variant>
    </vt:vector>
  </HeadingPairs>
  <TitlesOfParts>
    <vt:vector size="131" baseType="lpstr">
      <vt:lpstr>Aptos</vt:lpstr>
      <vt:lpstr>Arial</vt:lpstr>
      <vt:lpstr>ArialMT</vt:lpstr>
      <vt:lpstr>Calibri</vt:lpstr>
      <vt:lpstr>Calibri Light</vt:lpstr>
      <vt:lpstr>Courier New</vt:lpstr>
      <vt:lpstr>libre baskerville</vt:lpstr>
      <vt:lpstr>Verdana</vt:lpstr>
      <vt:lpstr>Office Theme</vt:lpstr>
      <vt:lpstr>CaRMS_En-1024x768</vt:lpstr>
      <vt:lpstr>5_CaRMS_En-1024x768</vt:lpstr>
      <vt:lpstr>6_CaRMS_En-1024x768</vt:lpstr>
      <vt:lpstr>8_CaRMS_En-1024x768</vt:lpstr>
      <vt:lpstr>9_CaRMS_En-1024x768</vt:lpstr>
      <vt:lpstr>10_CaRMS_En-1024x768</vt:lpstr>
      <vt:lpstr>12_CaRMS_En-1024x768</vt:lpstr>
      <vt:lpstr>14_CaRMS_En-1024x768</vt:lpstr>
      <vt:lpstr>Society of Canadians Studying Medicine Abroad</vt:lpstr>
      <vt:lpstr>PURPOSE OF THE SOCIETY OF CANADIANS STUDYING MEDICINE ABROAD (SOCASMA)</vt:lpstr>
      <vt:lpstr>Communication</vt:lpstr>
      <vt:lpstr>Acronyms</vt:lpstr>
      <vt:lpstr>More Acronyms</vt:lpstr>
      <vt:lpstr>How Access to residency and the two-stream system works</vt:lpstr>
      <vt:lpstr>History</vt:lpstr>
      <vt:lpstr>Comparison </vt:lpstr>
      <vt:lpstr>Limitations on IMGs:  Return of Service Contracts (ROS)</vt:lpstr>
      <vt:lpstr>Limitations:  Subspecialty Training</vt:lpstr>
      <vt:lpstr>Comparison of opportunity for CMGs vs IMGs</vt:lpstr>
      <vt:lpstr>Impact of blocking IMGs in second iteration: Moral: given a chance IMGs can compete successfully </vt:lpstr>
      <vt:lpstr>Other restrictions reduce access to CSAs…and growing </vt:lpstr>
      <vt:lpstr>Goal: Match to a Residency Position</vt:lpstr>
      <vt:lpstr>Be Informed </vt:lpstr>
      <vt:lpstr>Have a Map and Schedule</vt:lpstr>
      <vt:lpstr>Choosing your Area of Practice</vt:lpstr>
      <vt:lpstr>Choosing your Area of Practice</vt:lpstr>
      <vt:lpstr>Discipline availability for IMGs in Canada</vt:lpstr>
      <vt:lpstr>Eligibility. General </vt:lpstr>
      <vt:lpstr>Eligibility.  Province specific</vt:lpstr>
      <vt:lpstr>Eligibility.  Program Specific    </vt:lpstr>
      <vt:lpstr>PowerPoint Presentation</vt:lpstr>
      <vt:lpstr>Program Descriptions  Program Descriptions - First Iteration - CaRMS</vt:lpstr>
      <vt:lpstr>Proving Substantial Equivalence</vt:lpstr>
      <vt:lpstr>Some provinces allow USMLEs in substitution for one of these exams </vt:lpstr>
      <vt:lpstr> MCCQE1—Information at mcc.ca</vt:lpstr>
      <vt:lpstr>BE AWARE OF WHAT IS BEING LOOKED FOR AND USE THE LANUAGE</vt:lpstr>
      <vt:lpstr>BE AWARE OF WHAT IS BEING LOOKED FOR AND USE THE LANUAGE</vt:lpstr>
      <vt:lpstr>PowerPoint Presentation</vt:lpstr>
      <vt:lpstr>NAC OSCE:  What is being assessed?</vt:lpstr>
      <vt:lpstr>MCC Examinations</vt:lpstr>
      <vt:lpstr>Recommended Study Tips</vt:lpstr>
      <vt:lpstr>Recommended Study Tips</vt:lpstr>
      <vt:lpstr>Recommended Study Tips</vt:lpstr>
      <vt:lpstr>Commercial courses</vt:lpstr>
      <vt:lpstr>Other resources</vt:lpstr>
      <vt:lpstr>Organizations that provide assistance and information to IMGs</vt:lpstr>
      <vt:lpstr>Other Non-Profits that provide information for IMGs—no membership fees</vt:lpstr>
      <vt:lpstr>Internationally Trained Physicians of Ontario– ITPO </vt:lpstr>
      <vt:lpstr>Know what you will be judged on—CaRMS Application (USA has similar application criteria)</vt:lpstr>
      <vt:lpstr>CaRMS Application</vt:lpstr>
      <vt:lpstr>Application Headings continued</vt:lpstr>
      <vt:lpstr>Application headings continued</vt:lpstr>
      <vt:lpstr>Application Headings continued</vt:lpstr>
      <vt:lpstr>Application Headings continued</vt:lpstr>
      <vt:lpstr>Application headings continued</vt:lpstr>
      <vt:lpstr>Summary of Application Process</vt:lpstr>
      <vt:lpstr>On the personal side</vt:lpstr>
      <vt:lpstr>Phases of the CaRMS match year</vt:lpstr>
      <vt:lpstr>Deadlines</vt:lpstr>
      <vt:lpstr>Application to CaRMS</vt:lpstr>
      <vt:lpstr>Things to be done: November to January</vt:lpstr>
      <vt:lpstr>What are programs looking for?</vt:lpstr>
      <vt:lpstr>C.V.  </vt:lpstr>
      <vt:lpstr>CV</vt:lpstr>
      <vt:lpstr>Personal Statement</vt:lpstr>
      <vt:lpstr>Interviews</vt:lpstr>
      <vt:lpstr>Virtual Meetings</vt:lpstr>
      <vt:lpstr>Interviews:  Preparation</vt:lpstr>
      <vt:lpstr>Interviews</vt:lpstr>
      <vt:lpstr>USE THE LANGUAGE</vt:lpstr>
      <vt:lpstr>So much to do; so little time</vt:lpstr>
      <vt:lpstr>Ranking</vt:lpstr>
      <vt:lpstr>Characteristics that correlate to successful match</vt:lpstr>
      <vt:lpstr>Delayed application </vt:lpstr>
      <vt:lpstr>Match rate and no. who applied in year of graduation. </vt:lpstr>
      <vt:lpstr>Year of graduation Data Cautions.</vt:lpstr>
      <vt:lpstr>Local Experience</vt:lpstr>
      <vt:lpstr>Electives:  Finding them </vt:lpstr>
      <vt:lpstr>Private Electives</vt:lpstr>
      <vt:lpstr>Electives:  Things you need to think about</vt:lpstr>
      <vt:lpstr>Electives:  Canada</vt:lpstr>
      <vt:lpstr>Electives:  Canada</vt:lpstr>
      <vt:lpstr>Electives:  Canada</vt:lpstr>
      <vt:lpstr>Electives:  USA</vt:lpstr>
      <vt:lpstr>Electives:  Be strategic</vt:lpstr>
      <vt:lpstr>Relevant Experience if you did not match</vt:lpstr>
      <vt:lpstr>Second iteration and Return of Service</vt:lpstr>
      <vt:lpstr>Timing of Canadian and American matches—Good news order change</vt:lpstr>
      <vt:lpstr>BC’s Clinical Assessment Program (CAP)</vt:lpstr>
      <vt:lpstr>Qualifications</vt:lpstr>
      <vt:lpstr>Getting a CAP Position</vt:lpstr>
      <vt:lpstr>If get a CAP position:  What does UBC CAP involve—changing all the time</vt:lpstr>
      <vt:lpstr>CAP:  Examiners specifically looking for</vt:lpstr>
      <vt:lpstr>CAP MMI</vt:lpstr>
      <vt:lpstr>CanMEDS (rcpsc.ca)</vt:lpstr>
      <vt:lpstr>Other assessments:  CASPER</vt:lpstr>
      <vt:lpstr>FMProC—Family Medicine Professional Choices</vt:lpstr>
      <vt:lpstr>Letters of Reference</vt:lpstr>
      <vt:lpstr>American Residency Training</vt:lpstr>
      <vt:lpstr>Steps to Apply to US Programs</vt:lpstr>
      <vt:lpstr>American Match</vt:lpstr>
      <vt:lpstr>American Match changes</vt:lpstr>
      <vt:lpstr>Timeline US Match</vt:lpstr>
      <vt:lpstr>Tips </vt:lpstr>
      <vt:lpstr>Application</vt:lpstr>
      <vt:lpstr>Qualifications for American Residency</vt:lpstr>
      <vt:lpstr>For those with dual citizenship</vt:lpstr>
      <vt:lpstr>Availability of Visas</vt:lpstr>
      <vt:lpstr>4 American Requirements for a J-1</vt:lpstr>
      <vt:lpstr>Health Canada Policy re limiting no. of SONs</vt:lpstr>
      <vt:lpstr>Other Information Relevant to American Law</vt:lpstr>
      <vt:lpstr>J1 Waivers</vt:lpstr>
      <vt:lpstr>J1 vs H1B Visa</vt:lpstr>
      <vt:lpstr>Contact for information about J-1 visa</vt:lpstr>
      <vt:lpstr>American Residency Training</vt:lpstr>
      <vt:lpstr>Organizing CSAs</vt:lpstr>
      <vt:lpstr>CSA Applicant numbers</vt:lpstr>
      <vt:lpstr>Impact of year of graduation</vt:lpstr>
      <vt:lpstr>Canadian Data from CaRMS</vt:lpstr>
      <vt:lpstr>Immigrant IMGs vs. CSAs matched:  provincial comparison 2015</vt:lpstr>
      <vt:lpstr>Match results of Canadians studying abroad 2008-2014 R-1 match </vt:lpstr>
      <vt:lpstr>Number of CSA registrants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Canadians Studying Medicine Abroad</dc:title>
  <dc:creator>Rosemary Pawliuk</dc:creator>
  <cp:lastModifiedBy>Rosemary Pawliuk</cp:lastModifiedBy>
  <cp:revision>407</cp:revision>
  <dcterms:created xsi:type="dcterms:W3CDTF">2015-11-26T21:21:47Z</dcterms:created>
  <dcterms:modified xsi:type="dcterms:W3CDTF">2024-11-30T20:40:01Z</dcterms:modified>
</cp:coreProperties>
</file>