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 id="2147483662" r:id="rId4"/>
    <p:sldMasterId id="2147483669" r:id="rId5"/>
    <p:sldMasterId id="2147483676" r:id="rId6"/>
    <p:sldMasterId id="2147483683" r:id="rId7"/>
    <p:sldMasterId id="2147483690" r:id="rId8"/>
    <p:sldMasterId id="2147483697" r:id="rId9"/>
    <p:sldMasterId id="2147483704" r:id="rId10"/>
  </p:sldMasterIdLst>
  <p:notesMasterIdLst>
    <p:notesMasterId r:id="rId37"/>
  </p:notesMasterIdLst>
  <p:sldIdLst>
    <p:sldId id="303" r:id="rId11"/>
    <p:sldId id="262" r:id="rId12"/>
    <p:sldId id="413" r:id="rId13"/>
    <p:sldId id="270" r:id="rId14"/>
    <p:sldId id="670" r:id="rId15"/>
    <p:sldId id="671" r:id="rId16"/>
    <p:sldId id="672" r:id="rId17"/>
    <p:sldId id="673" r:id="rId18"/>
    <p:sldId id="674" r:id="rId19"/>
    <p:sldId id="675" r:id="rId20"/>
    <p:sldId id="676" r:id="rId21"/>
    <p:sldId id="677" r:id="rId22"/>
    <p:sldId id="678" r:id="rId23"/>
    <p:sldId id="679" r:id="rId24"/>
    <p:sldId id="680" r:id="rId25"/>
    <p:sldId id="681" r:id="rId26"/>
    <p:sldId id="682" r:id="rId27"/>
    <p:sldId id="683" r:id="rId28"/>
    <p:sldId id="684" r:id="rId29"/>
    <p:sldId id="685" r:id="rId30"/>
    <p:sldId id="686" r:id="rId31"/>
    <p:sldId id="687" r:id="rId32"/>
    <p:sldId id="688" r:id="rId33"/>
    <p:sldId id="689" r:id="rId34"/>
    <p:sldId id="690" r:id="rId35"/>
    <p:sldId id="328" r:id="rId36"/>
    <p:sldId id="404" r:id="rId38"/>
    <p:sldId id="366" r:id="rId39"/>
    <p:sldId id="393" r:id="rId40"/>
    <p:sldId id="394" r:id="rId41"/>
    <p:sldId id="377" r:id="rId42"/>
    <p:sldId id="395" r:id="rId43"/>
    <p:sldId id="326" r:id="rId44"/>
    <p:sldId id="405" r:id="rId45"/>
    <p:sldId id="406" r:id="rId46"/>
    <p:sldId id="407" r:id="rId47"/>
    <p:sldId id="264" r:id="rId48"/>
    <p:sldId id="331" r:id="rId49"/>
    <p:sldId id="408" r:id="rId50"/>
    <p:sldId id="277" r:id="rId51"/>
    <p:sldId id="409" r:id="rId52"/>
    <p:sldId id="382" r:id="rId53"/>
    <p:sldId id="412" r:id="rId54"/>
    <p:sldId id="346" r:id="rId55"/>
    <p:sldId id="350" r:id="rId56"/>
    <p:sldId id="281" r:id="rId57"/>
    <p:sldId id="410" r:id="rId58"/>
    <p:sldId id="396" r:id="rId59"/>
    <p:sldId id="325" r:id="rId60"/>
    <p:sldId id="352" r:id="rId61"/>
    <p:sldId id="397" r:id="rId62"/>
    <p:sldId id="332" r:id="rId63"/>
    <p:sldId id="334" r:id="rId64"/>
    <p:sldId id="398" r:id="rId65"/>
    <p:sldId id="400" r:id="rId66"/>
    <p:sldId id="401" r:id="rId67"/>
    <p:sldId id="296" r:id="rId68"/>
    <p:sldId id="514" r:id="rId69"/>
    <p:sldId id="515" r:id="rId70"/>
    <p:sldId id="557" r:id="rId71"/>
    <p:sldId id="558" r:id="rId72"/>
    <p:sldId id="559" r:id="rId73"/>
    <p:sldId id="751" r:id="rId74"/>
    <p:sldId id="752" r:id="rId75"/>
    <p:sldId id="753" r:id="rId76"/>
    <p:sldId id="754" r:id="rId77"/>
    <p:sldId id="755" r:id="rId78"/>
    <p:sldId id="756" r:id="rId79"/>
    <p:sldId id="757" r:id="rId80"/>
    <p:sldId id="758" r:id="rId81"/>
    <p:sldId id="759" r:id="rId82"/>
    <p:sldId id="760" r:id="rId83"/>
    <p:sldId id="577" r:id="rId84"/>
    <p:sldId id="513" r:id="rId85"/>
    <p:sldId id="372" r:id="rId86"/>
    <p:sldId id="360" r:id="rId87"/>
    <p:sldId id="357" r:id="rId88"/>
    <p:sldId id="355" r:id="rId89"/>
    <p:sldId id="353" r:id="rId90"/>
    <p:sldId id="329" r:id="rId91"/>
    <p:sldId id="275"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57E3D4-E3A3-417D-8AFD-268D62148ECE}">
          <p14:sldIdLst>
            <p14:sldId id="303"/>
            <p14:sldId id="262"/>
            <p14:sldId id="413"/>
            <p14:sldId id="270"/>
            <p14:sldId id="670"/>
            <p14:sldId id="671"/>
            <p14:sldId id="672"/>
            <p14:sldId id="673"/>
            <p14:sldId id="674"/>
            <p14:sldId id="675"/>
            <p14:sldId id="676"/>
            <p14:sldId id="677"/>
            <p14:sldId id="678"/>
            <p14:sldId id="679"/>
            <p14:sldId id="680"/>
            <p14:sldId id="681"/>
            <p14:sldId id="682"/>
            <p14:sldId id="683"/>
            <p14:sldId id="684"/>
            <p14:sldId id="685"/>
            <p14:sldId id="686"/>
            <p14:sldId id="687"/>
            <p14:sldId id="688"/>
            <p14:sldId id="689"/>
            <p14:sldId id="690"/>
            <p14:sldId id="328"/>
            <p14:sldId id="404"/>
            <p14:sldId id="366"/>
            <p14:sldId id="393"/>
            <p14:sldId id="394"/>
            <p14:sldId id="377"/>
            <p14:sldId id="395"/>
            <p14:sldId id="326"/>
            <p14:sldId id="405"/>
            <p14:sldId id="406"/>
            <p14:sldId id="407"/>
            <p14:sldId id="264"/>
            <p14:sldId id="331"/>
            <p14:sldId id="408"/>
            <p14:sldId id="277"/>
            <p14:sldId id="409"/>
            <p14:sldId id="382"/>
            <p14:sldId id="412"/>
            <p14:sldId id="346"/>
            <p14:sldId id="350"/>
            <p14:sldId id="281"/>
            <p14:sldId id="410"/>
            <p14:sldId id="396"/>
            <p14:sldId id="325"/>
            <p14:sldId id="352"/>
            <p14:sldId id="397"/>
            <p14:sldId id="332"/>
            <p14:sldId id="334"/>
            <p14:sldId id="398"/>
            <p14:sldId id="400"/>
            <p14:sldId id="401"/>
            <p14:sldId id="296"/>
            <p14:sldId id="514"/>
            <p14:sldId id="515"/>
            <p14:sldId id="557"/>
            <p14:sldId id="558"/>
            <p14:sldId id="559"/>
            <p14:sldId id="751"/>
            <p14:sldId id="752"/>
            <p14:sldId id="753"/>
            <p14:sldId id="754"/>
            <p14:sldId id="756"/>
            <p14:sldId id="757"/>
            <p14:sldId id="760"/>
            <p14:sldId id="577"/>
            <p14:sldId id="513"/>
            <p14:sldId id="755"/>
            <p14:sldId id="758"/>
            <p14:sldId id="759"/>
          </p14:sldIdLst>
        </p14:section>
        <p14:section name="Conclusion" id="{871B6EC8-78D7-4602-9039-823B47DBC5AB}">
          <p14:sldIdLst/>
        </p14:section>
        <p14:section name="Statistics" id="{D914E59C-C629-44FD-A9EC-3FB441381E0D}">
          <p14:sldIdLst>
            <p14:sldId id="372"/>
            <p14:sldId id="360"/>
            <p14:sldId id="357"/>
            <p14:sldId id="355"/>
            <p14:sldId id="353"/>
            <p14:sldId id="329"/>
            <p14:sldId id="27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mary Pawliuk" initials="R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6" Type="http://schemas.openxmlformats.org/officeDocument/2006/relationships/commentAuthors" Target="commentAuthors.xml"/><Relationship Id="rId95" Type="http://schemas.openxmlformats.org/officeDocument/2006/relationships/tableStyles" Target="tableStyles.xml"/><Relationship Id="rId94" Type="http://schemas.openxmlformats.org/officeDocument/2006/relationships/viewProps" Target="viewProps.xml"/><Relationship Id="rId93" Type="http://schemas.openxmlformats.org/officeDocument/2006/relationships/presProps" Target="presProps.xml"/><Relationship Id="rId92" Type="http://schemas.openxmlformats.org/officeDocument/2006/relationships/slide" Target="slides/slide81.xml"/><Relationship Id="rId91" Type="http://schemas.openxmlformats.org/officeDocument/2006/relationships/slide" Target="slides/slide80.xml"/><Relationship Id="rId90" Type="http://schemas.openxmlformats.org/officeDocument/2006/relationships/slide" Target="slides/slide79.xml"/><Relationship Id="rId9" Type="http://schemas.openxmlformats.org/officeDocument/2006/relationships/slideMaster" Target="slideMasters/slideMaster8.xml"/><Relationship Id="rId89" Type="http://schemas.openxmlformats.org/officeDocument/2006/relationships/slide" Target="slides/slide78.xml"/><Relationship Id="rId88" Type="http://schemas.openxmlformats.org/officeDocument/2006/relationships/slide" Target="slides/slide77.xml"/><Relationship Id="rId87" Type="http://schemas.openxmlformats.org/officeDocument/2006/relationships/slide" Target="slides/slide76.xml"/><Relationship Id="rId86" Type="http://schemas.openxmlformats.org/officeDocument/2006/relationships/slide" Target="slides/slide75.xml"/><Relationship Id="rId85" Type="http://schemas.openxmlformats.org/officeDocument/2006/relationships/slide" Target="slides/slide74.xml"/><Relationship Id="rId84" Type="http://schemas.openxmlformats.org/officeDocument/2006/relationships/slide" Target="slides/slide73.xml"/><Relationship Id="rId83" Type="http://schemas.openxmlformats.org/officeDocument/2006/relationships/slide" Target="slides/slide72.xml"/><Relationship Id="rId82" Type="http://schemas.openxmlformats.org/officeDocument/2006/relationships/slide" Target="slides/slide71.xml"/><Relationship Id="rId81" Type="http://schemas.openxmlformats.org/officeDocument/2006/relationships/slide" Target="slides/slide70.xml"/><Relationship Id="rId80" Type="http://schemas.openxmlformats.org/officeDocument/2006/relationships/slide" Target="slides/slide69.xml"/><Relationship Id="rId8" Type="http://schemas.openxmlformats.org/officeDocument/2006/relationships/slideMaster" Target="slideMasters/slideMaster7.xml"/><Relationship Id="rId79" Type="http://schemas.openxmlformats.org/officeDocument/2006/relationships/slide" Target="slides/slide68.xml"/><Relationship Id="rId78" Type="http://schemas.openxmlformats.org/officeDocument/2006/relationships/slide" Target="slides/slide67.xml"/><Relationship Id="rId77" Type="http://schemas.openxmlformats.org/officeDocument/2006/relationships/slide" Target="slides/slide66.xml"/><Relationship Id="rId76" Type="http://schemas.openxmlformats.org/officeDocument/2006/relationships/slide" Target="slides/slide65.xml"/><Relationship Id="rId75" Type="http://schemas.openxmlformats.org/officeDocument/2006/relationships/slide" Target="slides/slide64.xml"/><Relationship Id="rId74" Type="http://schemas.openxmlformats.org/officeDocument/2006/relationships/slide" Target="slides/slide63.xml"/><Relationship Id="rId73" Type="http://schemas.openxmlformats.org/officeDocument/2006/relationships/slide" Target="slides/slide62.xml"/><Relationship Id="rId72" Type="http://schemas.openxmlformats.org/officeDocument/2006/relationships/slide" Target="slides/slide61.xml"/><Relationship Id="rId71" Type="http://schemas.openxmlformats.org/officeDocument/2006/relationships/slide" Target="slides/slide60.xml"/><Relationship Id="rId70" Type="http://schemas.openxmlformats.org/officeDocument/2006/relationships/slide" Target="slides/slide59.xml"/><Relationship Id="rId7" Type="http://schemas.openxmlformats.org/officeDocument/2006/relationships/slideMaster" Target="slideMasters/slideMaster6.xml"/><Relationship Id="rId69" Type="http://schemas.openxmlformats.org/officeDocument/2006/relationships/slide" Target="slides/slide58.xml"/><Relationship Id="rId68" Type="http://schemas.openxmlformats.org/officeDocument/2006/relationships/slide" Target="slides/slide57.xml"/><Relationship Id="rId67" Type="http://schemas.openxmlformats.org/officeDocument/2006/relationships/slide" Target="slides/slide56.xml"/><Relationship Id="rId66" Type="http://schemas.openxmlformats.org/officeDocument/2006/relationships/slide" Target="slides/slide55.xml"/><Relationship Id="rId65" Type="http://schemas.openxmlformats.org/officeDocument/2006/relationships/slide" Target="slides/slide54.xml"/><Relationship Id="rId64" Type="http://schemas.openxmlformats.org/officeDocument/2006/relationships/slide" Target="slides/slide53.xml"/><Relationship Id="rId63" Type="http://schemas.openxmlformats.org/officeDocument/2006/relationships/slide" Target="slides/slide52.xml"/><Relationship Id="rId62" Type="http://schemas.openxmlformats.org/officeDocument/2006/relationships/slide" Target="slides/slide51.xml"/><Relationship Id="rId61" Type="http://schemas.openxmlformats.org/officeDocument/2006/relationships/slide" Target="slides/slide50.xml"/><Relationship Id="rId60" Type="http://schemas.openxmlformats.org/officeDocument/2006/relationships/slide" Target="slides/slide49.xml"/><Relationship Id="rId6" Type="http://schemas.openxmlformats.org/officeDocument/2006/relationships/slideMaster" Target="slideMasters/slideMaster5.xml"/><Relationship Id="rId59" Type="http://schemas.openxmlformats.org/officeDocument/2006/relationships/slide" Target="slides/slide48.xml"/><Relationship Id="rId58" Type="http://schemas.openxmlformats.org/officeDocument/2006/relationships/slide" Target="slides/slide47.xml"/><Relationship Id="rId57" Type="http://schemas.openxmlformats.org/officeDocument/2006/relationships/slide" Target="slides/slide46.xml"/><Relationship Id="rId56" Type="http://schemas.openxmlformats.org/officeDocument/2006/relationships/slide" Target="slides/slide45.xml"/><Relationship Id="rId55" Type="http://schemas.openxmlformats.org/officeDocument/2006/relationships/slide" Target="slides/slide44.xml"/><Relationship Id="rId54" Type="http://schemas.openxmlformats.org/officeDocument/2006/relationships/slide" Target="slides/slide43.xml"/><Relationship Id="rId53" Type="http://schemas.openxmlformats.org/officeDocument/2006/relationships/slide" Target="slides/slide42.xml"/><Relationship Id="rId52" Type="http://schemas.openxmlformats.org/officeDocument/2006/relationships/slide" Target="slides/slide41.xml"/><Relationship Id="rId51" Type="http://schemas.openxmlformats.org/officeDocument/2006/relationships/slide" Target="slides/slide40.xml"/><Relationship Id="rId50" Type="http://schemas.openxmlformats.org/officeDocument/2006/relationships/slide" Target="slides/slide39.xml"/><Relationship Id="rId5" Type="http://schemas.openxmlformats.org/officeDocument/2006/relationships/slideMaster" Target="slideMasters/slideMaster4.xml"/><Relationship Id="rId49" Type="http://schemas.openxmlformats.org/officeDocument/2006/relationships/slide" Target="slides/slide38.xml"/><Relationship Id="rId48" Type="http://schemas.openxmlformats.org/officeDocument/2006/relationships/slide" Target="slides/slide37.xml"/><Relationship Id="rId47" Type="http://schemas.openxmlformats.org/officeDocument/2006/relationships/slide" Target="slides/slide36.xml"/><Relationship Id="rId46" Type="http://schemas.openxmlformats.org/officeDocument/2006/relationships/slide" Target="slides/slide35.xml"/><Relationship Id="rId45" Type="http://schemas.openxmlformats.org/officeDocument/2006/relationships/slide" Target="slides/slide34.xml"/><Relationship Id="rId44" Type="http://schemas.openxmlformats.org/officeDocument/2006/relationships/slide" Target="slides/slide33.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notesMaster" Target="notesMasters/notesMaster1.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Final CSA participants</c:v>
                </c:pt>
              </c:strCache>
            </c:strRef>
          </c:tx>
          <c:spPr>
            <a:solidFill>
              <a:schemeClr val="accent1"/>
            </a:solidFill>
            <a:ln>
              <a:noFill/>
            </a:ln>
            <a:effectLst/>
            <a:sp3d/>
          </c:spPr>
          <c:invertIfNegative val="0"/>
          <c:dLbls>
            <c:delete val="1"/>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Sheet1!$B$2:$B$8</c:f>
              <c:numCache>
                <c:formatCode>#,##0</c:formatCode>
                <c:ptCount val="7"/>
                <c:pt idx="0">
                  <c:v>183</c:v>
                </c:pt>
                <c:pt idx="1">
                  <c:v>317</c:v>
                </c:pt>
                <c:pt idx="2">
                  <c:v>377</c:v>
                </c:pt>
                <c:pt idx="3">
                  <c:v>485</c:v>
                </c:pt>
                <c:pt idx="4" c:formatCode="General">
                  <c:v>747</c:v>
                </c:pt>
                <c:pt idx="5" c:formatCode="General">
                  <c:v>776</c:v>
                </c:pt>
                <c:pt idx="6" c:formatCode="General">
                  <c:v>956</c:v>
                </c:pt>
              </c:numCache>
            </c:numRef>
          </c:val>
        </c:ser>
        <c:ser>
          <c:idx val="1"/>
          <c:order val="1"/>
          <c:tx>
            <c:strRef>
              <c:f>Sheet1!$C$1</c:f>
              <c:strCache>
                <c:ptCount val="1"/>
                <c:pt idx="0">
                  <c:v># CSA matched</c:v>
                </c:pt>
              </c:strCache>
            </c:strRef>
          </c:tx>
          <c:spPr>
            <a:solidFill>
              <a:schemeClr val="accent2"/>
            </a:solidFill>
            <a:ln>
              <a:noFill/>
            </a:ln>
            <a:effectLst/>
            <a:sp3d/>
          </c:spPr>
          <c:invertIfNegative val="0"/>
          <c:dLbls>
            <c:delete val="1"/>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Sheet1!$C$2:$C$8</c:f>
              <c:numCache>
                <c:formatCode>General</c:formatCode>
                <c:ptCount val="7"/>
                <c:pt idx="0">
                  <c:v>95</c:v>
                </c:pt>
                <c:pt idx="1">
                  <c:v>138</c:v>
                </c:pt>
                <c:pt idx="2">
                  <c:v>183</c:v>
                </c:pt>
                <c:pt idx="3">
                  <c:v>183</c:v>
                </c:pt>
                <c:pt idx="4">
                  <c:v>231</c:v>
                </c:pt>
                <c:pt idx="5">
                  <c:v>258</c:v>
                </c:pt>
                <c:pt idx="6">
                  <c:v>287</c:v>
                </c:pt>
              </c:numCache>
            </c:numRef>
          </c:val>
        </c:ser>
        <c:dLbls>
          <c:showLegendKey val="0"/>
          <c:showVal val="0"/>
          <c:showCatName val="0"/>
          <c:showSerName val="0"/>
          <c:showPercent val="0"/>
          <c:showBubbleSize val="0"/>
        </c:dLbls>
        <c:gapWidth val="150"/>
        <c:axId val="334978608"/>
        <c:axId val="359198496"/>
      </c:barChart>
      <c:catAx>
        <c:axId val="334978608"/>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vert="horz" wrap="square" anchor="ctr" anchorCtr="1"/>
          <a:lstStyle/>
          <a:p>
            <a:pPr>
              <a:defRPr lang="en-US" sz="1800" b="0" i="0" u="none" strike="noStrike" kern="1200" cap="none" spc="0" normalizeH="0" baseline="0">
                <a:solidFill>
                  <a:schemeClr val="tx1">
                    <a:lumMod val="65000"/>
                    <a:lumOff val="35000"/>
                  </a:schemeClr>
                </a:solidFill>
                <a:latin typeface="+mn-lt"/>
                <a:ea typeface="+mn-ea"/>
                <a:cs typeface="+mn-cs"/>
              </a:defRPr>
            </a:pPr>
          </a:p>
        </c:txPr>
        <c:crossAx val="359198496"/>
        <c:crosses val="autoZero"/>
        <c:auto val="1"/>
        <c:lblAlgn val="ctr"/>
        <c:lblOffset val="100"/>
        <c:noMultiLvlLbl val="0"/>
      </c:catAx>
      <c:valAx>
        <c:axId val="3591984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p>
        </c:txPr>
        <c:crossAx val="334978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p>
      </c:txPr>
    </c:legend>
    <c:plotVisOnly val="1"/>
    <c:dispBlanksAs val="zero"/>
    <c:showDLblsOverMax val="0"/>
  </c:chart>
  <c:spPr>
    <a:noFill/>
    <a:ln>
      <a:noFill/>
    </a:ln>
    <a:effectLst/>
  </c:spPr>
  <c:txPr>
    <a:bodyPr/>
    <a:lstStyle/>
    <a:p>
      <a:pPr>
        <a:defRPr lang="en-US"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0946882551655666"/>
          <c:y val="0.0448613919291872"/>
          <c:w val="0.679378446052689"/>
          <c:h val="0.843173265004597"/>
        </c:manualLayout>
      </c:layout>
      <c:barChart>
        <c:barDir val="col"/>
        <c:grouping val="stacked"/>
        <c:varyColors val="0"/>
        <c:ser>
          <c:idx val="0"/>
          <c:order val="0"/>
          <c:tx>
            <c:strRef>
              <c:f>Sheet1!$B$1</c:f>
              <c:strCache>
                <c:ptCount val="1"/>
                <c:pt idx="0">
                  <c:v>Returning CSAs</c:v>
                </c:pt>
              </c:strCache>
            </c:strRef>
          </c:tx>
          <c:spPr>
            <a:solidFill>
              <a:schemeClr val="accent2">
                <a:lumMod val="60000"/>
                <a:lumOff val="40000"/>
              </a:schemeClr>
            </a:solidFill>
          </c:spPr>
          <c:invertIfNegative val="0"/>
          <c:dLbls>
            <c:delete val="1"/>
          </c:dLbls>
          <c:cat>
            <c:numRef>
              <c:f>Sheet1!$A$2:$A$10</c:f>
              <c:numCache>
                <c:formatCode>General</c:formatCode>
                <c:ptCount val="9"/>
                <c:pt idx="0">
                  <c:v>2008</c:v>
                </c:pt>
                <c:pt idx="1">
                  <c:v>2009</c:v>
                </c:pt>
                <c:pt idx="2">
                  <c:v>2010</c:v>
                </c:pt>
                <c:pt idx="3">
                  <c:v>2011</c:v>
                </c:pt>
                <c:pt idx="4">
                  <c:v>2012</c:v>
                </c:pt>
                <c:pt idx="5">
                  <c:v>2013</c:v>
                </c:pt>
                <c:pt idx="6">
                  <c:v>2014</c:v>
                </c:pt>
                <c:pt idx="7">
                  <c:v>2015</c:v>
                </c:pt>
              </c:numCache>
            </c:numRef>
          </c:cat>
          <c:val>
            <c:numRef>
              <c:f>Sheet1!$B$2:$B$10</c:f>
              <c:numCache>
                <c:formatCode>General</c:formatCode>
                <c:ptCount val="9"/>
                <c:pt idx="0">
                  <c:v>12</c:v>
                </c:pt>
                <c:pt idx="1">
                  <c:v>109</c:v>
                </c:pt>
                <c:pt idx="2">
                  <c:v>140</c:v>
                </c:pt>
                <c:pt idx="3">
                  <c:v>184</c:v>
                </c:pt>
                <c:pt idx="4">
                  <c:v>235</c:v>
                </c:pt>
                <c:pt idx="5">
                  <c:v>199</c:v>
                </c:pt>
                <c:pt idx="6">
                  <c:v>388</c:v>
                </c:pt>
                <c:pt idx="7">
                  <c:v>498</c:v>
                </c:pt>
              </c:numCache>
            </c:numRef>
          </c:val>
        </c:ser>
        <c:ser>
          <c:idx val="1"/>
          <c:order val="1"/>
          <c:tx>
            <c:strRef>
              <c:f>Sheet1!$C$1</c:f>
              <c:strCache>
                <c:ptCount val="1"/>
                <c:pt idx="0">
                  <c:v>New CSAs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c:spPr>
          <c:invertIfNegative val="0"/>
          <c:dLbls>
            <c:delete val="1"/>
          </c:dLbls>
          <c:cat>
            <c:numRef>
              <c:f>Sheet1!$A$2:$A$10</c:f>
              <c:numCache>
                <c:formatCode>General</c:formatCode>
                <c:ptCount val="9"/>
                <c:pt idx="0">
                  <c:v>2008</c:v>
                </c:pt>
                <c:pt idx="1">
                  <c:v>2009</c:v>
                </c:pt>
                <c:pt idx="2">
                  <c:v>2010</c:v>
                </c:pt>
                <c:pt idx="3">
                  <c:v>2011</c:v>
                </c:pt>
                <c:pt idx="4">
                  <c:v>2012</c:v>
                </c:pt>
                <c:pt idx="5">
                  <c:v>2013</c:v>
                </c:pt>
                <c:pt idx="6">
                  <c:v>2014</c:v>
                </c:pt>
                <c:pt idx="7">
                  <c:v>2015</c:v>
                </c:pt>
              </c:numCache>
            </c:numRef>
          </c:cat>
          <c:val>
            <c:numRef>
              <c:f>Sheet1!$C$2:$C$10</c:f>
              <c:numCache>
                <c:formatCode>General</c:formatCode>
                <c:ptCount val="9"/>
                <c:pt idx="0">
                  <c:v>235</c:v>
                </c:pt>
                <c:pt idx="1">
                  <c:v>333</c:v>
                </c:pt>
                <c:pt idx="2">
                  <c:v>387</c:v>
                </c:pt>
                <c:pt idx="3">
                  <c:v>490</c:v>
                </c:pt>
                <c:pt idx="4">
                  <c:v>585</c:v>
                </c:pt>
                <c:pt idx="5">
                  <c:v>636</c:v>
                </c:pt>
                <c:pt idx="6">
                  <c:v>820</c:v>
                </c:pt>
                <c:pt idx="7">
                  <c:v>508</c:v>
                </c:pt>
              </c:numCache>
            </c:numRef>
          </c:val>
        </c:ser>
        <c:dLbls>
          <c:showLegendKey val="0"/>
          <c:showVal val="0"/>
          <c:showCatName val="0"/>
          <c:showSerName val="0"/>
          <c:showPercent val="0"/>
          <c:showBubbleSize val="0"/>
        </c:dLbls>
        <c:gapWidth val="150"/>
        <c:overlap val="100"/>
        <c:axId val="514750040"/>
        <c:axId val="514751608"/>
      </c:barChart>
      <c:catAx>
        <c:axId val="51475004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en-US" sz="1800" b="1" i="0" u="none" strike="noStrike" kern="1200" baseline="0">
                <a:solidFill>
                  <a:schemeClr val="tx1"/>
                </a:solidFill>
                <a:latin typeface="+mn-lt"/>
                <a:ea typeface="+mn-ea"/>
                <a:cs typeface="+mn-cs"/>
              </a:defRPr>
            </a:pPr>
          </a:p>
        </c:txPr>
        <c:crossAx val="514751608"/>
        <c:crosses val="autoZero"/>
        <c:auto val="1"/>
        <c:lblAlgn val="ctr"/>
        <c:lblOffset val="100"/>
        <c:noMultiLvlLbl val="0"/>
      </c:catAx>
      <c:valAx>
        <c:axId val="514751608"/>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en-US" sz="1800" b="1" i="0" u="none" strike="noStrike" kern="1200" baseline="0">
                <a:solidFill>
                  <a:schemeClr val="tx1"/>
                </a:solidFill>
                <a:latin typeface="+mn-lt"/>
                <a:ea typeface="+mn-ea"/>
                <a:cs typeface="+mn-cs"/>
              </a:defRPr>
            </a:pPr>
          </a:p>
        </c:txPr>
        <c:crossAx val="514750040"/>
        <c:crosses val="autoZero"/>
        <c:crossBetween val="between"/>
      </c:valAx>
      <c:spPr>
        <a:noFill/>
        <a:ln>
          <a:noFill/>
        </a:ln>
        <a:effectLst/>
      </c:spPr>
    </c:plotArea>
    <c:legend>
      <c:legendPos val="r"/>
      <c:layout>
        <c:manualLayout>
          <c:xMode val="edge"/>
          <c:yMode val="edge"/>
          <c:x val="0.820902670671321"/>
          <c:y val="0.305187497398347"/>
          <c:w val="0.170746501651608"/>
          <c:h val="0.402212049071631"/>
        </c:manualLayout>
      </c:layout>
      <c:overlay val="0"/>
      <c:txPr>
        <a:bodyPr rot="0" spcFirstLastPara="0" vertOverflow="ellipsis" vert="horz" wrap="square" anchor="ctr" anchorCtr="1"/>
        <a:lstStyle/>
        <a:p>
          <a:pPr>
            <a:defRPr lang="en-US" sz="1600" b="1" i="0" u="none" strike="noStrike" kern="1200" baseline="0">
              <a:solidFill>
                <a:schemeClr val="tx1"/>
              </a:solidFill>
              <a:latin typeface="Arial" panose="020B0604020202020204" pitchFamily="34" charset="0"/>
              <a:ea typeface="+mn-ea"/>
              <a:cs typeface="Arial" panose="020B0604020202020204" pitchFamily="34" charset="0"/>
            </a:defRPr>
          </a:pPr>
        </a:p>
      </c:txPr>
    </c:legend>
    <c:plotVisOnly val="1"/>
    <c:dispBlanksAs val="gap"/>
    <c:showDLblsOverMax val="0"/>
  </c:chart>
  <c:spPr>
    <a:noFill/>
  </c:spPr>
  <c:txPr>
    <a:bodyPr/>
    <a:lstStyle/>
    <a:p>
      <a:pPr>
        <a:defRPr lang="en-US" sz="18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defRPr sz="1195"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9AAAB3F-5549-45A9-BF1E-17E2C29F2B7B}" type="doc">
      <dgm:prSet loTypeId="urn:microsoft.com/office/officeart/2005/8/layout/chevron1" loCatId="process" qsTypeId="urn:microsoft.com/office/officeart/2005/8/quickstyle/simple1#1" qsCatId="simple" csTypeId="urn:microsoft.com/office/officeart/2005/8/colors/accent1_2#1" csCatId="accent1" phldr="1"/>
      <dgm:spPr/>
    </dgm:pt>
    <dgm:pt modelId="{9EA7AC48-57B4-4228-9D54-DC5BC31BEFDC}">
      <dgm:prSet phldrT="[Text]" custT="1"/>
      <dgm:spPr>
        <a:solidFill>
          <a:schemeClr val="accent2"/>
        </a:solidFill>
      </dgm:spPr>
      <dgm:t>
        <a:bodyPr/>
        <a:lstStyle/>
        <a:p>
          <a:pPr algn="ctr"/>
          <a:r>
            <a:rPr lang="en-CA" sz="1200" b="1" dirty="0">
              <a:latin typeface="Verdana" panose="020B0604030504040204" pitchFamily="34" charset="0"/>
              <a:ea typeface="Verdana" panose="020B0604030504040204" pitchFamily="34" charset="0"/>
              <a:cs typeface="Verdana" panose="020B0604030504040204" pitchFamily="34" charset="0"/>
            </a:rPr>
            <a:t>Application</a:t>
          </a:r>
          <a:r>
            <a:rPr lang="en-CA" sz="1200" b="1" baseline="0" dirty="0">
              <a:latin typeface="Verdana" panose="020B0604030504040204" pitchFamily="34" charset="0"/>
              <a:ea typeface="Verdana" panose="020B0604030504040204" pitchFamily="34" charset="0"/>
              <a:cs typeface="Verdana" panose="020B0604030504040204" pitchFamily="34" charset="0"/>
            </a:rPr>
            <a:t> period</a:t>
          </a:r>
          <a:endParaRPr lang="en-CA" sz="1200" b="1" dirty="0">
            <a:latin typeface="Verdana" panose="020B0604030504040204" pitchFamily="34" charset="0"/>
            <a:ea typeface="Verdana" panose="020B0604030504040204" pitchFamily="34" charset="0"/>
            <a:cs typeface="Verdana" panose="020B0604030504040204" pitchFamily="34" charset="0"/>
          </a:endParaRPr>
        </a:p>
      </dgm:t>
    </dgm:pt>
    <dgm:pt modelId="{E30B9ECA-7810-454B-B676-D3806EFAFC7B}" cxnId="{8B2CA825-FBBB-4B05-8EED-8323864F8F84}" type="par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31EFE978-E4E0-4061-A8EF-B58CA8B03244}" cxnId="{8B2CA825-FBBB-4B05-8EED-8323864F8F84}" type="sib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3178EBF4-99AD-44BD-89ED-8279DA78AB00}">
      <dgm:prSet phldrT="[Text]" custT="1"/>
      <dgm:spPr>
        <a:solidFill>
          <a:schemeClr val="bg2"/>
        </a:solidFill>
      </dgm:spPr>
      <dgm:t>
        <a:bodyPr/>
        <a:lstStyle/>
        <a:p>
          <a:pPr algn="ctr"/>
          <a:r>
            <a:rPr lang="en-CA" sz="1100" b="1" dirty="0">
              <a:latin typeface="Verdana" panose="020B0604030504040204" pitchFamily="34" charset="0"/>
              <a:ea typeface="Verdana" panose="020B0604030504040204" pitchFamily="34" charset="0"/>
              <a:cs typeface="Verdana" panose="020B0604030504040204" pitchFamily="34" charset="0"/>
            </a:rPr>
            <a:t>File review</a:t>
          </a:r>
        </a:p>
      </dgm:t>
    </dgm:pt>
    <dgm:pt modelId="{D8F01CE1-6AE5-4ACD-9AC5-C6FA6748A72D}" cxnId="{F4C38142-E16A-414D-B338-1725BC0C0C33}" type="par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15983FC6-F300-40CF-8849-39F24916C00F}" cxnId="{F4C38142-E16A-414D-B338-1725BC0C0C33}" type="sib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8D395935-293B-4DCD-AC84-222549891B6E}">
      <dgm:prSet phldrT="[Text]" custT="1"/>
      <dgm:spPr>
        <a:solidFill>
          <a:schemeClr val="bg2"/>
        </a:solidFill>
      </dgm:spPr>
      <dgm:t>
        <a:bodyPr/>
        <a:lstStyle/>
        <a:p>
          <a:pPr algn="ctr"/>
          <a:r>
            <a:rPr lang="en-CA" sz="1100" b="1" dirty="0">
              <a:latin typeface="Verdana" panose="020B0604030504040204" pitchFamily="34" charset="0"/>
              <a:ea typeface="Verdana" panose="020B0604030504040204" pitchFamily="34" charset="0"/>
              <a:cs typeface="Verdana" panose="020B0604030504040204" pitchFamily="34" charset="0"/>
            </a:rPr>
            <a:t>Interviews</a:t>
          </a:r>
        </a:p>
      </dgm:t>
    </dgm:pt>
    <dgm:pt modelId="{380505E8-A1C0-43CB-9F2F-D51836ECDC90}" cxnId="{A9748E53-5074-4179-8D02-BF70B7FF0436}" type="par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FA41D69E-0124-49E5-B34B-E58D66A13FFF}" cxnId="{A9748E53-5074-4179-8D02-BF70B7FF0436}" type="sib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7AEFC154-60D0-4A7B-A39C-82F5FED3B69A}">
      <dgm:prSet phldrT="[Text]" custT="1"/>
      <dgm:spPr>
        <a:solidFill>
          <a:schemeClr val="bg2"/>
        </a:solidFill>
      </dgm:spPr>
      <dgm:t>
        <a:bodyPr/>
        <a:lstStyle/>
        <a:p>
          <a:r>
            <a:rPr lang="en-CA" sz="1100" b="1" dirty="0">
              <a:latin typeface="Verdana" panose="020B0604030504040204" pitchFamily="34" charset="0"/>
              <a:ea typeface="Verdana" panose="020B0604030504040204" pitchFamily="34" charset="0"/>
              <a:cs typeface="Verdana" panose="020B0604030504040204" pitchFamily="34" charset="0"/>
            </a:rPr>
            <a:t>Rank programs</a:t>
          </a:r>
        </a:p>
      </dgm:t>
    </dgm:pt>
    <dgm:pt modelId="{E58C598A-32EB-4BB9-9FBE-0A50ACA07E20}" cxnId="{7985AB57-4B62-4A6C-99CC-52C870564BC9}" type="par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4A08BE33-91F8-43F4-B244-9C266523601F}" cxnId="{7985AB57-4B62-4A6C-99CC-52C870564BC9}" type="sib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EEB3C829-E8FC-467B-B801-3E71ED8C0DCB}">
      <dgm:prSet phldrT="[Text]" custT="1"/>
      <dgm:spPr>
        <a:solidFill>
          <a:schemeClr val="bg2"/>
        </a:solidFill>
      </dgm:spPr>
      <dgm:t>
        <a:bodyPr/>
        <a:lstStyle/>
        <a:p>
          <a:r>
            <a:rPr lang="en-CA" sz="1100" b="1" dirty="0">
              <a:latin typeface="Verdana" panose="020B0604030504040204" pitchFamily="34" charset="0"/>
              <a:ea typeface="Verdana" panose="020B0604030504040204" pitchFamily="34" charset="0"/>
              <a:cs typeface="Verdana" panose="020B0604030504040204" pitchFamily="34" charset="0"/>
            </a:rPr>
            <a:t>Match results</a:t>
          </a:r>
        </a:p>
      </dgm:t>
    </dgm:pt>
    <dgm:pt modelId="{FD213147-6D13-46DD-A478-32792B140ABE}" cxnId="{328B1855-DF01-485A-A87A-112CD709CEFC}" type="par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D3C86C29-B625-4D46-BFD6-C2325D8F90AD}" cxnId="{328B1855-DF01-485A-A87A-112CD709CEFC}" type="sib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C3DA528A-669C-418C-97F1-61CC4E7C566C}" type="pres">
      <dgm:prSet presAssocID="{29AAAB3F-5549-45A9-BF1E-17E2C29F2B7B}" presName="Name0" presStyleCnt="0">
        <dgm:presLayoutVars>
          <dgm:dir/>
          <dgm:animLvl val="lvl"/>
          <dgm:resizeHandles val="exact"/>
        </dgm:presLayoutVars>
      </dgm:prSet>
      <dgm:spPr/>
    </dgm:pt>
    <dgm:pt modelId="{641D1FF5-90F9-409F-9736-89C2E0DDCD7C}" type="pres">
      <dgm:prSet presAssocID="{9EA7AC48-57B4-4228-9D54-DC5BC31BEFDC}" presName="parTxOnly" presStyleLbl="node1" presStyleIdx="0" presStyleCnt="5" custScaleX="26918" custScaleY="18949" custLinFactX="-9864" custLinFactNeighborX="-100000" custLinFactNeighborY="-430">
        <dgm:presLayoutVars>
          <dgm:chMax val="0"/>
          <dgm:chPref val="0"/>
          <dgm:bulletEnabled val="1"/>
        </dgm:presLayoutVars>
      </dgm:prSet>
      <dgm:spPr/>
    </dgm:pt>
    <dgm:pt modelId="{F67FA19C-FB9D-4ADD-A52F-A233F3895897}" type="pres">
      <dgm:prSet presAssocID="{31EFE978-E4E0-4061-A8EF-B58CA8B03244}" presName="parTxOnlySpace" presStyleCnt="0"/>
      <dgm:spPr/>
    </dgm:pt>
    <dgm:pt modelId="{730A34C5-7961-41C1-BF72-72964E0625E3}" type="pres">
      <dgm:prSet presAssocID="{3178EBF4-99AD-44BD-89ED-8279DA78AB00}" presName="parTxOnly" presStyleLbl="node1" presStyleIdx="1" presStyleCnt="5" custScaleX="18383" custScaleY="15044" custLinFactX="-1585" custLinFactNeighborX="-100000" custLinFactNeighborY="-443">
        <dgm:presLayoutVars>
          <dgm:chMax val="0"/>
          <dgm:chPref val="0"/>
          <dgm:bulletEnabled val="1"/>
        </dgm:presLayoutVars>
      </dgm:prSet>
      <dgm:spPr/>
    </dgm:pt>
    <dgm:pt modelId="{C1EEA70A-BF8E-4A8F-AC11-36340F7CB9C1}" type="pres">
      <dgm:prSet presAssocID="{15983FC6-F300-40CF-8849-39F24916C00F}" presName="parTxOnlySpace" presStyleCnt="0"/>
      <dgm:spPr/>
    </dgm:pt>
    <dgm:pt modelId="{A25360C2-E474-4F90-BCAA-FBE78247FA23}" type="pres">
      <dgm:prSet presAssocID="{8D395935-293B-4DCD-AC84-222549891B6E}" presName="parTxOnly" presStyleLbl="node1" presStyleIdx="2" presStyleCnt="5" custScaleX="18383" custScaleY="15044" custLinFactNeighborX="-35242" custLinFactNeighborY="-379">
        <dgm:presLayoutVars>
          <dgm:chMax val="0"/>
          <dgm:chPref val="0"/>
          <dgm:bulletEnabled val="1"/>
        </dgm:presLayoutVars>
      </dgm:prSet>
      <dgm:spPr/>
    </dgm:pt>
    <dgm:pt modelId="{A4EE3E1C-E58F-4FAA-A3BA-79AB966ECAF3}" type="pres">
      <dgm:prSet presAssocID="{FA41D69E-0124-49E5-B34B-E58D66A13FFF}" presName="parTxOnlySpace" presStyleCnt="0"/>
      <dgm:spPr/>
    </dgm:pt>
    <dgm:pt modelId="{F7F033A2-4A0D-441C-A2EA-0001956CBC25}" type="pres">
      <dgm:prSet presAssocID="{7AEFC154-60D0-4A7B-A39C-82F5FED3B69A}" presName="parTxOnly" presStyleLbl="node1" presStyleIdx="3" presStyleCnt="5" custScaleX="18383" custScaleY="15044" custLinFactNeighborX="44414" custLinFactNeighborY="-406">
        <dgm:presLayoutVars>
          <dgm:chMax val="0"/>
          <dgm:chPref val="0"/>
          <dgm:bulletEnabled val="1"/>
        </dgm:presLayoutVars>
      </dgm:prSet>
      <dgm:spPr/>
    </dgm:pt>
    <dgm:pt modelId="{6CE53AF1-AB30-4C07-BD26-8AE58AF87088}" type="pres">
      <dgm:prSet presAssocID="{4A08BE33-91F8-43F4-B244-9C266523601F}" presName="parTxOnlySpace" presStyleCnt="0"/>
      <dgm:spPr/>
    </dgm:pt>
    <dgm:pt modelId="{3941BEBD-430F-4262-B29A-C115FE410E11}" type="pres">
      <dgm:prSet presAssocID="{EEB3C829-E8FC-467B-B801-3E71ED8C0DCB}" presName="parTxOnly" presStyleLbl="node1" presStyleIdx="4" presStyleCnt="5" custScaleX="18383" custScaleY="15044" custLinFactX="2449" custLinFactNeighborX="100000" custLinFactNeighborY="-529">
        <dgm:presLayoutVars>
          <dgm:chMax val="0"/>
          <dgm:chPref val="0"/>
          <dgm:bulletEnabled val="1"/>
        </dgm:presLayoutVars>
      </dgm:prSet>
      <dgm:spPr/>
    </dgm:pt>
  </dgm:ptLst>
  <dgm:cxnLst>
    <dgm:cxn modelId="{8B2CA825-FBBB-4B05-8EED-8323864F8F84}" srcId="{29AAAB3F-5549-45A9-BF1E-17E2C29F2B7B}" destId="{9EA7AC48-57B4-4228-9D54-DC5BC31BEFDC}" srcOrd="0" destOrd="0" parTransId="{E30B9ECA-7810-454B-B676-D3806EFAFC7B}" sibTransId="{31EFE978-E4E0-4061-A8EF-B58CA8B03244}"/>
    <dgm:cxn modelId="{187A893B-F062-4213-B6CC-89EA9CC8794A}" type="presOf" srcId="{8D395935-293B-4DCD-AC84-222549891B6E}" destId="{A25360C2-E474-4F90-BCAA-FBE78247FA23}" srcOrd="0" destOrd="0" presId="urn:microsoft.com/office/officeart/2005/8/layout/chevron1"/>
    <dgm:cxn modelId="{F4C38142-E16A-414D-B338-1725BC0C0C33}" srcId="{29AAAB3F-5549-45A9-BF1E-17E2C29F2B7B}" destId="{3178EBF4-99AD-44BD-89ED-8279DA78AB00}" srcOrd="1" destOrd="0" parTransId="{D8F01CE1-6AE5-4ACD-9AC5-C6FA6748A72D}" sibTransId="{15983FC6-F300-40CF-8849-39F24916C00F}"/>
    <dgm:cxn modelId="{A9748E53-5074-4179-8D02-BF70B7FF0436}" srcId="{29AAAB3F-5549-45A9-BF1E-17E2C29F2B7B}" destId="{8D395935-293B-4DCD-AC84-222549891B6E}" srcOrd="2" destOrd="0" parTransId="{380505E8-A1C0-43CB-9F2F-D51836ECDC90}" sibTransId="{FA41D69E-0124-49E5-B34B-E58D66A13FFF}"/>
    <dgm:cxn modelId="{328B1855-DF01-485A-A87A-112CD709CEFC}" srcId="{29AAAB3F-5549-45A9-BF1E-17E2C29F2B7B}" destId="{EEB3C829-E8FC-467B-B801-3E71ED8C0DCB}" srcOrd="4" destOrd="0" parTransId="{FD213147-6D13-46DD-A478-32792B140ABE}" sibTransId="{D3C86C29-B625-4D46-BFD6-C2325D8F90AD}"/>
    <dgm:cxn modelId="{7985AB57-4B62-4A6C-99CC-52C870564BC9}" srcId="{29AAAB3F-5549-45A9-BF1E-17E2C29F2B7B}" destId="{7AEFC154-60D0-4A7B-A39C-82F5FED3B69A}" srcOrd="3" destOrd="0" parTransId="{E58C598A-32EB-4BB9-9FBE-0A50ACA07E20}" sibTransId="{4A08BE33-91F8-43F4-B244-9C266523601F}"/>
    <dgm:cxn modelId="{F6183279-54D8-4499-A481-3A7B3D19B0C1}" type="presOf" srcId="{29AAAB3F-5549-45A9-BF1E-17E2C29F2B7B}" destId="{C3DA528A-669C-418C-97F1-61CC4E7C566C}" srcOrd="0" destOrd="0" presId="urn:microsoft.com/office/officeart/2005/8/layout/chevron1"/>
    <dgm:cxn modelId="{87CACE7B-EC04-410D-96CC-0CB8BE581945}" type="presOf" srcId="{EEB3C829-E8FC-467B-B801-3E71ED8C0DCB}" destId="{3941BEBD-430F-4262-B29A-C115FE410E11}" srcOrd="0" destOrd="0" presId="urn:microsoft.com/office/officeart/2005/8/layout/chevron1"/>
    <dgm:cxn modelId="{6A92CC8D-0220-4601-A0CA-A25A2A72FD97}" type="presOf" srcId="{9EA7AC48-57B4-4228-9D54-DC5BC31BEFDC}" destId="{641D1FF5-90F9-409F-9736-89C2E0DDCD7C}" srcOrd="0" destOrd="0" presId="urn:microsoft.com/office/officeart/2005/8/layout/chevron1"/>
    <dgm:cxn modelId="{3E7C168F-6406-48C2-A030-2EB73674DB0E}" type="presOf" srcId="{3178EBF4-99AD-44BD-89ED-8279DA78AB00}" destId="{730A34C5-7961-41C1-BF72-72964E0625E3}" srcOrd="0" destOrd="0" presId="urn:microsoft.com/office/officeart/2005/8/layout/chevron1"/>
    <dgm:cxn modelId="{A06B37EF-455B-44A7-A9F3-07303600F863}" type="presOf" srcId="{7AEFC154-60D0-4A7B-A39C-82F5FED3B69A}" destId="{F7F033A2-4A0D-441C-A2EA-0001956CBC25}" srcOrd="0" destOrd="0" presId="urn:microsoft.com/office/officeart/2005/8/layout/chevron1"/>
    <dgm:cxn modelId="{072891ED-AAF8-4BE5-A156-015DAE14B574}" type="presParOf" srcId="{C3DA528A-669C-418C-97F1-61CC4E7C566C}" destId="{641D1FF5-90F9-409F-9736-89C2E0DDCD7C}" srcOrd="0" destOrd="0" presId="urn:microsoft.com/office/officeart/2005/8/layout/chevron1"/>
    <dgm:cxn modelId="{8B9363B6-38B0-498C-8847-6FFA80FC7833}" type="presParOf" srcId="{C3DA528A-669C-418C-97F1-61CC4E7C566C}" destId="{F67FA19C-FB9D-4ADD-A52F-A233F3895897}" srcOrd="1" destOrd="0" presId="urn:microsoft.com/office/officeart/2005/8/layout/chevron1"/>
    <dgm:cxn modelId="{3EAF88AF-8209-4841-A9BE-5908134AE70D}" type="presParOf" srcId="{C3DA528A-669C-418C-97F1-61CC4E7C566C}" destId="{730A34C5-7961-41C1-BF72-72964E0625E3}" srcOrd="2" destOrd="0" presId="urn:microsoft.com/office/officeart/2005/8/layout/chevron1"/>
    <dgm:cxn modelId="{B260866D-BB11-4F31-8DA2-CB780248731E}" type="presParOf" srcId="{C3DA528A-669C-418C-97F1-61CC4E7C566C}" destId="{C1EEA70A-BF8E-4A8F-AC11-36340F7CB9C1}" srcOrd="3" destOrd="0" presId="urn:microsoft.com/office/officeart/2005/8/layout/chevron1"/>
    <dgm:cxn modelId="{21303F3F-3699-46A9-B29A-34736EB71CA1}" type="presParOf" srcId="{C3DA528A-669C-418C-97F1-61CC4E7C566C}" destId="{A25360C2-E474-4F90-BCAA-FBE78247FA23}" srcOrd="4" destOrd="0" presId="urn:microsoft.com/office/officeart/2005/8/layout/chevron1"/>
    <dgm:cxn modelId="{9A8D396B-4EE5-402E-9EF4-CF3598A5F400}" type="presParOf" srcId="{C3DA528A-669C-418C-97F1-61CC4E7C566C}" destId="{A4EE3E1C-E58F-4FAA-A3BA-79AB966ECAF3}" srcOrd="5" destOrd="0" presId="urn:microsoft.com/office/officeart/2005/8/layout/chevron1"/>
    <dgm:cxn modelId="{1642C42F-4A9D-44D3-9534-EC98E2A733BC}" type="presParOf" srcId="{C3DA528A-669C-418C-97F1-61CC4E7C566C}" destId="{F7F033A2-4A0D-441C-A2EA-0001956CBC25}" srcOrd="6" destOrd="0" presId="urn:microsoft.com/office/officeart/2005/8/layout/chevron1"/>
    <dgm:cxn modelId="{EDA984F3-7117-4DE8-8172-5D272F2D5037}" type="presParOf" srcId="{C3DA528A-669C-418C-97F1-61CC4E7C566C}" destId="{6CE53AF1-AB30-4C07-BD26-8AE58AF87088}" srcOrd="7" destOrd="0" presId="urn:microsoft.com/office/officeart/2005/8/layout/chevron1"/>
    <dgm:cxn modelId="{3BD4CAFD-4E17-4824-BBB8-499DEED3ED7F}" type="presParOf" srcId="{C3DA528A-669C-418C-97F1-61CC4E7C566C}" destId="{3941BEBD-430F-4262-B29A-C115FE410E11}" srcOrd="8"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AAB3F-5549-45A9-BF1E-17E2C29F2B7B}" type="doc">
      <dgm:prSet loTypeId="urn:microsoft.com/office/officeart/2005/8/layout/chevron1" loCatId="process" qsTypeId="urn:microsoft.com/office/officeart/2005/8/quickstyle/simple1#2" qsCatId="simple" csTypeId="urn:microsoft.com/office/officeart/2005/8/colors/accent1_2#2" csCatId="accent1" phldr="1"/>
      <dgm:spPr/>
    </dgm:pt>
    <dgm:pt modelId="{9EA7AC48-57B4-4228-9D54-DC5BC31BEFDC}">
      <dgm:prSet phldrT="[Text]" custT="1"/>
      <dgm:spPr>
        <a:solidFill>
          <a:schemeClr val="accent2"/>
        </a:solidFill>
      </dgm:spPr>
      <dgm:t>
        <a:bodyPr/>
        <a:lstStyle/>
        <a:p>
          <a:pPr algn="ctr"/>
          <a:r>
            <a:rPr lang="en-CA" sz="1200" b="1" dirty="0">
              <a:latin typeface="Verdana" panose="020B0604030504040204" pitchFamily="34" charset="0"/>
              <a:ea typeface="Verdana" panose="020B0604030504040204" pitchFamily="34" charset="0"/>
              <a:cs typeface="Verdana" panose="020B0604030504040204" pitchFamily="34" charset="0"/>
            </a:rPr>
            <a:t>Application period</a:t>
          </a:r>
        </a:p>
      </dgm:t>
    </dgm:pt>
    <dgm:pt modelId="{E30B9ECA-7810-454B-B676-D3806EFAFC7B}" cxnId="{8B2CA825-FBBB-4B05-8EED-8323864F8F84}" type="par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31EFE978-E4E0-4061-A8EF-B58CA8B03244}" cxnId="{8B2CA825-FBBB-4B05-8EED-8323864F8F84}" type="sib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3178EBF4-99AD-44BD-89ED-8279DA78AB00}">
      <dgm:prSet phldrT="[Text]" custT="1"/>
      <dgm:spPr/>
      <dgm:t>
        <a:bodyPr/>
        <a:lstStyle/>
        <a:p>
          <a:pPr algn="ctr"/>
          <a:r>
            <a:rPr lang="en-CA" sz="1200" b="1" dirty="0">
              <a:latin typeface="Verdana" panose="020B0604030504040204" pitchFamily="34" charset="0"/>
              <a:ea typeface="Verdana" panose="020B0604030504040204" pitchFamily="34" charset="0"/>
              <a:cs typeface="Verdana" panose="020B0604030504040204" pitchFamily="34" charset="0"/>
            </a:rPr>
            <a:t>File review</a:t>
          </a:r>
        </a:p>
      </dgm:t>
    </dgm:pt>
    <dgm:pt modelId="{D8F01CE1-6AE5-4ACD-9AC5-C6FA6748A72D}" cxnId="{F4C38142-E16A-414D-B338-1725BC0C0C33}" type="par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15983FC6-F300-40CF-8849-39F24916C00F}" cxnId="{F4C38142-E16A-414D-B338-1725BC0C0C33}" type="sib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8D395935-293B-4DCD-AC84-222549891B6E}">
      <dgm:prSet phldrT="[Text]" custT="1"/>
      <dgm:spPr>
        <a:solidFill>
          <a:schemeClr val="accent6"/>
        </a:solidFill>
      </dgm:spPr>
      <dgm:t>
        <a:bodyPr/>
        <a:lstStyle/>
        <a:p>
          <a:pPr algn="ctr"/>
          <a:r>
            <a:rPr lang="en-CA" sz="1200" b="1" dirty="0">
              <a:latin typeface="Verdana" panose="020B0604030504040204" pitchFamily="34" charset="0"/>
              <a:ea typeface="Verdana" panose="020B0604030504040204" pitchFamily="34" charset="0"/>
              <a:cs typeface="Verdana" panose="020B0604030504040204" pitchFamily="34" charset="0"/>
            </a:rPr>
            <a:t>Interviews</a:t>
          </a:r>
        </a:p>
      </dgm:t>
    </dgm:pt>
    <dgm:pt modelId="{380505E8-A1C0-43CB-9F2F-D51836ECDC90}" cxnId="{A9748E53-5074-4179-8D02-BF70B7FF0436}" type="par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FA41D69E-0124-49E5-B34B-E58D66A13FFF}" cxnId="{A9748E53-5074-4179-8D02-BF70B7FF0436}" type="sib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7AEFC154-60D0-4A7B-A39C-82F5FED3B69A}">
      <dgm:prSet phldrT="[Text]" custT="1"/>
      <dgm:spPr>
        <a:solidFill>
          <a:schemeClr val="accent4"/>
        </a:solidFill>
      </dgm:spPr>
      <dgm:t>
        <a:bodyPr/>
        <a:lstStyle/>
        <a:p>
          <a:r>
            <a:rPr lang="en-CA" sz="1200" b="1" dirty="0">
              <a:latin typeface="Verdana" panose="020B0604030504040204" pitchFamily="34" charset="0"/>
              <a:ea typeface="Verdana" panose="020B0604030504040204" pitchFamily="34" charset="0"/>
              <a:cs typeface="Verdana" panose="020B0604030504040204" pitchFamily="34" charset="0"/>
            </a:rPr>
            <a:t>Rank programs</a:t>
          </a:r>
        </a:p>
      </dgm:t>
    </dgm:pt>
    <dgm:pt modelId="{E58C598A-32EB-4BB9-9FBE-0A50ACA07E20}" cxnId="{7985AB57-4B62-4A6C-99CC-52C870564BC9}" type="par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4A08BE33-91F8-43F4-B244-9C266523601F}" cxnId="{7985AB57-4B62-4A6C-99CC-52C870564BC9}" type="sib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EEB3C829-E8FC-467B-B801-3E71ED8C0DCB}">
      <dgm:prSet phldrT="[Text]" custT="1"/>
      <dgm:spPr>
        <a:solidFill>
          <a:schemeClr val="tx2"/>
        </a:solidFill>
      </dgm:spPr>
      <dgm:t>
        <a:bodyPr/>
        <a:lstStyle/>
        <a:p>
          <a:r>
            <a:rPr lang="en-CA" sz="1200" b="1" dirty="0">
              <a:latin typeface="Verdana" panose="020B0604030504040204" pitchFamily="34" charset="0"/>
              <a:ea typeface="Verdana" panose="020B0604030504040204" pitchFamily="34" charset="0"/>
              <a:cs typeface="Verdana" panose="020B0604030504040204" pitchFamily="34" charset="0"/>
            </a:rPr>
            <a:t>Match results</a:t>
          </a:r>
        </a:p>
      </dgm:t>
    </dgm:pt>
    <dgm:pt modelId="{FD213147-6D13-46DD-A478-32792B140ABE}" cxnId="{328B1855-DF01-485A-A87A-112CD709CEFC}" type="par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D3C86C29-B625-4D46-BFD6-C2325D8F90AD}" cxnId="{328B1855-DF01-485A-A87A-112CD709CEFC}" type="sibTrans">
      <dgm:prSet/>
      <dgm:spPr/>
      <dgm:t>
        <a:bodyPr/>
        <a:lstStyle/>
        <a:p>
          <a:endParaRPr lang="en-CA" sz="1000">
            <a:latin typeface="Open Sans" panose="020B0606030504020204" pitchFamily="34" charset="0"/>
            <a:ea typeface="Open Sans" panose="020B0606030504020204" pitchFamily="34" charset="0"/>
            <a:cs typeface="Open Sans" panose="020B0606030504020204" pitchFamily="34" charset="0"/>
          </a:endParaRPr>
        </a:p>
      </dgm:t>
    </dgm:pt>
    <dgm:pt modelId="{C3DA528A-669C-418C-97F1-61CC4E7C566C}" type="pres">
      <dgm:prSet presAssocID="{29AAAB3F-5549-45A9-BF1E-17E2C29F2B7B}" presName="Name0" presStyleCnt="0">
        <dgm:presLayoutVars>
          <dgm:dir/>
          <dgm:animLvl val="lvl"/>
          <dgm:resizeHandles val="exact"/>
        </dgm:presLayoutVars>
      </dgm:prSet>
      <dgm:spPr/>
    </dgm:pt>
    <dgm:pt modelId="{641D1FF5-90F9-409F-9736-89C2E0DDCD7C}" type="pres">
      <dgm:prSet presAssocID="{9EA7AC48-57B4-4228-9D54-DC5BC31BEFDC}" presName="parTxOnly" presStyleLbl="node1" presStyleIdx="0" presStyleCnt="5" custScaleY="118008" custLinFactNeighborX="36358">
        <dgm:presLayoutVars>
          <dgm:chMax val="0"/>
          <dgm:chPref val="0"/>
          <dgm:bulletEnabled val="1"/>
        </dgm:presLayoutVars>
      </dgm:prSet>
      <dgm:spPr/>
    </dgm:pt>
    <dgm:pt modelId="{F67FA19C-FB9D-4ADD-A52F-A233F3895897}" type="pres">
      <dgm:prSet presAssocID="{31EFE978-E4E0-4061-A8EF-B58CA8B03244}" presName="parTxOnlySpace" presStyleCnt="0"/>
      <dgm:spPr/>
    </dgm:pt>
    <dgm:pt modelId="{730A34C5-7961-41C1-BF72-72964E0625E3}" type="pres">
      <dgm:prSet presAssocID="{3178EBF4-99AD-44BD-89ED-8279DA78AB00}" presName="parTxOnly" presStyleLbl="node1" presStyleIdx="1" presStyleCnt="5" custScaleY="118008" custLinFactNeighborX="-67562">
        <dgm:presLayoutVars>
          <dgm:chMax val="0"/>
          <dgm:chPref val="0"/>
          <dgm:bulletEnabled val="1"/>
        </dgm:presLayoutVars>
      </dgm:prSet>
      <dgm:spPr/>
    </dgm:pt>
    <dgm:pt modelId="{C1EEA70A-BF8E-4A8F-AC11-36340F7CB9C1}" type="pres">
      <dgm:prSet presAssocID="{15983FC6-F300-40CF-8849-39F24916C00F}" presName="parTxOnlySpace" presStyleCnt="0"/>
      <dgm:spPr/>
    </dgm:pt>
    <dgm:pt modelId="{A25360C2-E474-4F90-BCAA-FBE78247FA23}" type="pres">
      <dgm:prSet presAssocID="{8D395935-293B-4DCD-AC84-222549891B6E}" presName="parTxOnly" presStyleLbl="node1" presStyleIdx="2" presStyleCnt="5" custScaleY="118008" custLinFactX="-6279" custLinFactNeighborX="-100000" custLinFactNeighborY="-797">
        <dgm:presLayoutVars>
          <dgm:chMax val="0"/>
          <dgm:chPref val="0"/>
          <dgm:bulletEnabled val="1"/>
        </dgm:presLayoutVars>
      </dgm:prSet>
      <dgm:spPr/>
    </dgm:pt>
    <dgm:pt modelId="{A4EE3E1C-E58F-4FAA-A3BA-79AB966ECAF3}" type="pres">
      <dgm:prSet presAssocID="{FA41D69E-0124-49E5-B34B-E58D66A13FFF}" presName="parTxOnlySpace" presStyleCnt="0"/>
      <dgm:spPr/>
    </dgm:pt>
    <dgm:pt modelId="{F7F033A2-4A0D-441C-A2EA-0001956CBC25}" type="pres">
      <dgm:prSet presAssocID="{7AEFC154-60D0-4A7B-A39C-82F5FED3B69A}" presName="parTxOnly" presStyleLbl="node1" presStyleIdx="3" presStyleCnt="5" custScaleY="118008" custLinFactX="-16882" custLinFactNeighborX="-100000" custLinFactNeighborY="75">
        <dgm:presLayoutVars>
          <dgm:chMax val="0"/>
          <dgm:chPref val="0"/>
          <dgm:bulletEnabled val="1"/>
        </dgm:presLayoutVars>
      </dgm:prSet>
      <dgm:spPr/>
    </dgm:pt>
    <dgm:pt modelId="{6CE53AF1-AB30-4C07-BD26-8AE58AF87088}" type="pres">
      <dgm:prSet presAssocID="{4A08BE33-91F8-43F4-B244-9C266523601F}" presName="parTxOnlySpace" presStyleCnt="0"/>
      <dgm:spPr/>
    </dgm:pt>
    <dgm:pt modelId="{3941BEBD-430F-4262-B29A-C115FE410E11}" type="pres">
      <dgm:prSet presAssocID="{EEB3C829-E8FC-467B-B801-3E71ED8C0DCB}" presName="parTxOnly" presStyleLbl="node1" presStyleIdx="4" presStyleCnt="5" custScaleY="118008" custLinFactX="-26405" custLinFactNeighborX="-100000" custLinFactNeighborY="872">
        <dgm:presLayoutVars>
          <dgm:chMax val="0"/>
          <dgm:chPref val="0"/>
          <dgm:bulletEnabled val="1"/>
        </dgm:presLayoutVars>
      </dgm:prSet>
      <dgm:spPr/>
    </dgm:pt>
  </dgm:ptLst>
  <dgm:cxnLst>
    <dgm:cxn modelId="{8B2CA825-FBBB-4B05-8EED-8323864F8F84}" srcId="{29AAAB3F-5549-45A9-BF1E-17E2C29F2B7B}" destId="{9EA7AC48-57B4-4228-9D54-DC5BC31BEFDC}" srcOrd="0" destOrd="0" parTransId="{E30B9ECA-7810-454B-B676-D3806EFAFC7B}" sibTransId="{31EFE978-E4E0-4061-A8EF-B58CA8B03244}"/>
    <dgm:cxn modelId="{21F8C729-081E-402D-B2E8-4781CEE97492}" type="presOf" srcId="{29AAAB3F-5549-45A9-BF1E-17E2C29F2B7B}" destId="{C3DA528A-669C-418C-97F1-61CC4E7C566C}" srcOrd="0" destOrd="0" presId="urn:microsoft.com/office/officeart/2005/8/layout/chevron1"/>
    <dgm:cxn modelId="{F4C38142-E16A-414D-B338-1725BC0C0C33}" srcId="{29AAAB3F-5549-45A9-BF1E-17E2C29F2B7B}" destId="{3178EBF4-99AD-44BD-89ED-8279DA78AB00}" srcOrd="1" destOrd="0" parTransId="{D8F01CE1-6AE5-4ACD-9AC5-C6FA6748A72D}" sibTransId="{15983FC6-F300-40CF-8849-39F24916C00F}"/>
    <dgm:cxn modelId="{9230F743-829D-423A-AFFB-6783EAE1019F}" type="presOf" srcId="{7AEFC154-60D0-4A7B-A39C-82F5FED3B69A}" destId="{F7F033A2-4A0D-441C-A2EA-0001956CBC25}" srcOrd="0" destOrd="0" presId="urn:microsoft.com/office/officeart/2005/8/layout/chevron1"/>
    <dgm:cxn modelId="{08C00071-BFD2-4C2E-B389-54B3E3220182}" type="presOf" srcId="{3178EBF4-99AD-44BD-89ED-8279DA78AB00}" destId="{730A34C5-7961-41C1-BF72-72964E0625E3}" srcOrd="0" destOrd="0" presId="urn:microsoft.com/office/officeart/2005/8/layout/chevron1"/>
    <dgm:cxn modelId="{A9748E53-5074-4179-8D02-BF70B7FF0436}" srcId="{29AAAB3F-5549-45A9-BF1E-17E2C29F2B7B}" destId="{8D395935-293B-4DCD-AC84-222549891B6E}" srcOrd="2" destOrd="0" parTransId="{380505E8-A1C0-43CB-9F2F-D51836ECDC90}" sibTransId="{FA41D69E-0124-49E5-B34B-E58D66A13FFF}"/>
    <dgm:cxn modelId="{328B1855-DF01-485A-A87A-112CD709CEFC}" srcId="{29AAAB3F-5549-45A9-BF1E-17E2C29F2B7B}" destId="{EEB3C829-E8FC-467B-B801-3E71ED8C0DCB}" srcOrd="4" destOrd="0" parTransId="{FD213147-6D13-46DD-A478-32792B140ABE}" sibTransId="{D3C86C29-B625-4D46-BFD6-C2325D8F90AD}"/>
    <dgm:cxn modelId="{7985AB57-4B62-4A6C-99CC-52C870564BC9}" srcId="{29AAAB3F-5549-45A9-BF1E-17E2C29F2B7B}" destId="{7AEFC154-60D0-4A7B-A39C-82F5FED3B69A}" srcOrd="3" destOrd="0" parTransId="{E58C598A-32EB-4BB9-9FBE-0A50ACA07E20}" sibTransId="{4A08BE33-91F8-43F4-B244-9C266523601F}"/>
    <dgm:cxn modelId="{461AE958-9669-4BD5-AB41-159C0B77D97F}" type="presOf" srcId="{9EA7AC48-57B4-4228-9D54-DC5BC31BEFDC}" destId="{641D1FF5-90F9-409F-9736-89C2E0DDCD7C}" srcOrd="0" destOrd="0" presId="urn:microsoft.com/office/officeart/2005/8/layout/chevron1"/>
    <dgm:cxn modelId="{23ED5AD1-FFEC-4683-9F4C-6F34A1DB253D}" type="presOf" srcId="{8D395935-293B-4DCD-AC84-222549891B6E}" destId="{A25360C2-E474-4F90-BCAA-FBE78247FA23}" srcOrd="0" destOrd="0" presId="urn:microsoft.com/office/officeart/2005/8/layout/chevron1"/>
    <dgm:cxn modelId="{FA2994D2-406E-40A3-BF41-0A3FFC499377}" type="presOf" srcId="{EEB3C829-E8FC-467B-B801-3E71ED8C0DCB}" destId="{3941BEBD-430F-4262-B29A-C115FE410E11}" srcOrd="0" destOrd="0" presId="urn:microsoft.com/office/officeart/2005/8/layout/chevron1"/>
    <dgm:cxn modelId="{FC414995-20F4-4B16-907D-01B04C561A0B}" type="presParOf" srcId="{C3DA528A-669C-418C-97F1-61CC4E7C566C}" destId="{641D1FF5-90F9-409F-9736-89C2E0DDCD7C}" srcOrd="0" destOrd="0" presId="urn:microsoft.com/office/officeart/2005/8/layout/chevron1"/>
    <dgm:cxn modelId="{79327BB6-4FA8-452B-9E58-FFF7A59DFF9D}" type="presParOf" srcId="{C3DA528A-669C-418C-97F1-61CC4E7C566C}" destId="{F67FA19C-FB9D-4ADD-A52F-A233F3895897}" srcOrd="1" destOrd="0" presId="urn:microsoft.com/office/officeart/2005/8/layout/chevron1"/>
    <dgm:cxn modelId="{B31890D5-CE84-4193-AB7D-9C8EAAB4C87F}" type="presParOf" srcId="{C3DA528A-669C-418C-97F1-61CC4E7C566C}" destId="{730A34C5-7961-41C1-BF72-72964E0625E3}" srcOrd="2" destOrd="0" presId="urn:microsoft.com/office/officeart/2005/8/layout/chevron1"/>
    <dgm:cxn modelId="{29949657-C7EA-431E-9E2E-070FDFAF131E}" type="presParOf" srcId="{C3DA528A-669C-418C-97F1-61CC4E7C566C}" destId="{C1EEA70A-BF8E-4A8F-AC11-36340F7CB9C1}" srcOrd="3" destOrd="0" presId="urn:microsoft.com/office/officeart/2005/8/layout/chevron1"/>
    <dgm:cxn modelId="{A94F5B05-7A5A-4804-B75E-9DB30A1DE1F1}" type="presParOf" srcId="{C3DA528A-669C-418C-97F1-61CC4E7C566C}" destId="{A25360C2-E474-4F90-BCAA-FBE78247FA23}" srcOrd="4" destOrd="0" presId="urn:microsoft.com/office/officeart/2005/8/layout/chevron1"/>
    <dgm:cxn modelId="{0D412321-7CB9-4E2F-AC65-B9B573B53D3D}" type="presParOf" srcId="{C3DA528A-669C-418C-97F1-61CC4E7C566C}" destId="{A4EE3E1C-E58F-4FAA-A3BA-79AB966ECAF3}" srcOrd="5" destOrd="0" presId="urn:microsoft.com/office/officeart/2005/8/layout/chevron1"/>
    <dgm:cxn modelId="{8C57F0AD-A3FF-4DB2-8537-4765B724005A}" type="presParOf" srcId="{C3DA528A-669C-418C-97F1-61CC4E7C566C}" destId="{F7F033A2-4A0D-441C-A2EA-0001956CBC25}" srcOrd="6" destOrd="0" presId="urn:microsoft.com/office/officeart/2005/8/layout/chevron1"/>
    <dgm:cxn modelId="{3DDBB9AE-A579-4DAB-98B2-57B84FF3624E}" type="presParOf" srcId="{C3DA528A-669C-418C-97F1-61CC4E7C566C}" destId="{6CE53AF1-AB30-4C07-BD26-8AE58AF87088}" srcOrd="7" destOrd="0" presId="urn:microsoft.com/office/officeart/2005/8/layout/chevron1"/>
    <dgm:cxn modelId="{8A3721D4-7178-4450-845A-431845DD2900}" type="presParOf" srcId="{C3DA528A-669C-418C-97F1-61CC4E7C566C}" destId="{3941BEBD-430F-4262-B29A-C115FE410E11}"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D1FF5-90F9-409F-9736-89C2E0DDCD7C}">
      <dsp:nvSpPr>
        <dsp:cNvPr id="0" name=""/>
        <dsp:cNvSpPr/>
      </dsp:nvSpPr>
      <dsp:spPr>
        <a:xfrm>
          <a:off x="0" y="547383"/>
          <a:ext cx="2493651" cy="702165"/>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Verdana" panose="020B0604030504040204" pitchFamily="34" charset="0"/>
              <a:ea typeface="Verdana" panose="020B0604030504040204" pitchFamily="34" charset="0"/>
              <a:cs typeface="Verdana" panose="020B0604030504040204" pitchFamily="34" charset="0"/>
            </a:rPr>
            <a:t>Application</a:t>
          </a:r>
          <a:r>
            <a:rPr lang="en-CA" sz="1200" b="1" kern="1200" baseline="0" dirty="0">
              <a:latin typeface="Verdana" panose="020B0604030504040204" pitchFamily="34" charset="0"/>
              <a:ea typeface="Verdana" panose="020B0604030504040204" pitchFamily="34" charset="0"/>
              <a:cs typeface="Verdana" panose="020B0604030504040204" pitchFamily="34" charset="0"/>
            </a:rPr>
            <a:t> period</a:t>
          </a:r>
          <a:endParaRPr lang="en-CA"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351083" y="547383"/>
        <a:ext cx="1791486" cy="702165"/>
      </dsp:txXfrm>
    </dsp:sp>
    <dsp:sp modelId="{730A34C5-7961-41C1-BF72-72964E0625E3}">
      <dsp:nvSpPr>
        <dsp:cNvPr id="0" name=""/>
        <dsp:cNvSpPr/>
      </dsp:nvSpPr>
      <dsp:spPr>
        <a:xfrm>
          <a:off x="2325974" y="619252"/>
          <a:ext cx="1702979" cy="557463"/>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CA" sz="1100" b="1" kern="1200" dirty="0">
              <a:latin typeface="Verdana" panose="020B0604030504040204" pitchFamily="34" charset="0"/>
              <a:ea typeface="Verdana" panose="020B0604030504040204" pitchFamily="34" charset="0"/>
              <a:cs typeface="Verdana" panose="020B0604030504040204" pitchFamily="34" charset="0"/>
            </a:rPr>
            <a:t>File review</a:t>
          </a:r>
        </a:p>
      </dsp:txBody>
      <dsp:txXfrm>
        <a:off x="2604706" y="619252"/>
        <a:ext cx="1145516" cy="557463"/>
      </dsp:txXfrm>
    </dsp:sp>
    <dsp:sp modelId="{A25360C2-E474-4F90-BCAA-FBE78247FA23}">
      <dsp:nvSpPr>
        <dsp:cNvPr id="0" name=""/>
        <dsp:cNvSpPr/>
      </dsp:nvSpPr>
      <dsp:spPr>
        <a:xfrm>
          <a:off x="3849308" y="621624"/>
          <a:ext cx="1702979" cy="557463"/>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CA" sz="1100" b="1" kern="1200" dirty="0">
              <a:latin typeface="Verdana" panose="020B0604030504040204" pitchFamily="34" charset="0"/>
              <a:ea typeface="Verdana" panose="020B0604030504040204" pitchFamily="34" charset="0"/>
              <a:cs typeface="Verdana" panose="020B0604030504040204" pitchFamily="34" charset="0"/>
            </a:rPr>
            <a:t>Interviews</a:t>
          </a:r>
        </a:p>
      </dsp:txBody>
      <dsp:txXfrm>
        <a:off x="4128040" y="621624"/>
        <a:ext cx="1145516" cy="557463"/>
      </dsp:txXfrm>
    </dsp:sp>
    <dsp:sp modelId="{F7F033A2-4A0D-441C-A2EA-0001956CBC25}">
      <dsp:nvSpPr>
        <dsp:cNvPr id="0" name=""/>
        <dsp:cNvSpPr/>
      </dsp:nvSpPr>
      <dsp:spPr>
        <a:xfrm>
          <a:off x="5363823" y="620623"/>
          <a:ext cx="1702979" cy="557463"/>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CA" sz="1100" b="1" kern="1200" dirty="0">
              <a:latin typeface="Verdana" panose="020B0604030504040204" pitchFamily="34" charset="0"/>
              <a:ea typeface="Verdana" panose="020B0604030504040204" pitchFamily="34" charset="0"/>
              <a:cs typeface="Verdana" panose="020B0604030504040204" pitchFamily="34" charset="0"/>
            </a:rPr>
            <a:t>Rank programs</a:t>
          </a:r>
        </a:p>
      </dsp:txBody>
      <dsp:txXfrm>
        <a:off x="5642555" y="620623"/>
        <a:ext cx="1145516" cy="557463"/>
      </dsp:txXfrm>
    </dsp:sp>
    <dsp:sp modelId="{3941BEBD-430F-4262-B29A-C115FE410E11}">
      <dsp:nvSpPr>
        <dsp:cNvPr id="0" name=""/>
        <dsp:cNvSpPr/>
      </dsp:nvSpPr>
      <dsp:spPr>
        <a:xfrm>
          <a:off x="6882229" y="616066"/>
          <a:ext cx="1702979" cy="557463"/>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CA" sz="1100" b="1" kern="1200" dirty="0">
              <a:latin typeface="Verdana" panose="020B0604030504040204" pitchFamily="34" charset="0"/>
              <a:ea typeface="Verdana" panose="020B0604030504040204" pitchFamily="34" charset="0"/>
              <a:cs typeface="Verdana" panose="020B0604030504040204" pitchFamily="34" charset="0"/>
            </a:rPr>
            <a:t>Match results</a:t>
          </a:r>
        </a:p>
      </dsp:txBody>
      <dsp:txXfrm>
        <a:off x="7160961" y="616066"/>
        <a:ext cx="1145516" cy="557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D1FF5-90F9-409F-9736-89C2E0DDCD7C}">
      <dsp:nvSpPr>
        <dsp:cNvPr id="0" name=""/>
        <dsp:cNvSpPr/>
      </dsp:nvSpPr>
      <dsp:spPr>
        <a:xfrm>
          <a:off x="79170" y="1016306"/>
          <a:ext cx="2112246" cy="997047"/>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Verdana" panose="020B0604030504040204" pitchFamily="34" charset="0"/>
              <a:ea typeface="Verdana" panose="020B0604030504040204" pitchFamily="34" charset="0"/>
              <a:cs typeface="Verdana" panose="020B0604030504040204" pitchFamily="34" charset="0"/>
            </a:rPr>
            <a:t>Application period</a:t>
          </a:r>
        </a:p>
      </dsp:txBody>
      <dsp:txXfrm>
        <a:off x="577694" y="1016306"/>
        <a:ext cx="1115199" cy="997047"/>
      </dsp:txXfrm>
    </dsp:sp>
    <dsp:sp modelId="{730A34C5-7961-41C1-BF72-72964E0625E3}">
      <dsp:nvSpPr>
        <dsp:cNvPr id="0" name=""/>
        <dsp:cNvSpPr/>
      </dsp:nvSpPr>
      <dsp:spPr>
        <a:xfrm>
          <a:off x="1760687" y="1016306"/>
          <a:ext cx="2112246" cy="9970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Verdana" panose="020B0604030504040204" pitchFamily="34" charset="0"/>
              <a:ea typeface="Verdana" panose="020B0604030504040204" pitchFamily="34" charset="0"/>
              <a:cs typeface="Verdana" panose="020B0604030504040204" pitchFamily="34" charset="0"/>
            </a:rPr>
            <a:t>File review</a:t>
          </a:r>
        </a:p>
      </dsp:txBody>
      <dsp:txXfrm>
        <a:off x="2259211" y="1016306"/>
        <a:ext cx="1115199" cy="997047"/>
      </dsp:txXfrm>
    </dsp:sp>
    <dsp:sp modelId="{A25360C2-E474-4F90-BCAA-FBE78247FA23}">
      <dsp:nvSpPr>
        <dsp:cNvPr id="0" name=""/>
        <dsp:cNvSpPr/>
      </dsp:nvSpPr>
      <dsp:spPr>
        <a:xfrm>
          <a:off x="3460564" y="1009572"/>
          <a:ext cx="2112246" cy="997047"/>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Verdana" panose="020B0604030504040204" pitchFamily="34" charset="0"/>
              <a:ea typeface="Verdana" panose="020B0604030504040204" pitchFamily="34" charset="0"/>
              <a:cs typeface="Verdana" panose="020B0604030504040204" pitchFamily="34" charset="0"/>
            </a:rPr>
            <a:t>Interviews</a:t>
          </a:r>
        </a:p>
      </dsp:txBody>
      <dsp:txXfrm>
        <a:off x="3959088" y="1009572"/>
        <a:ext cx="1115199" cy="997047"/>
      </dsp:txXfrm>
    </dsp:sp>
    <dsp:sp modelId="{F7F033A2-4A0D-441C-A2EA-0001956CBC25}">
      <dsp:nvSpPr>
        <dsp:cNvPr id="0" name=""/>
        <dsp:cNvSpPr/>
      </dsp:nvSpPr>
      <dsp:spPr>
        <a:xfrm>
          <a:off x="5137624" y="1016940"/>
          <a:ext cx="2112246" cy="997047"/>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Verdana" panose="020B0604030504040204" pitchFamily="34" charset="0"/>
              <a:ea typeface="Verdana" panose="020B0604030504040204" pitchFamily="34" charset="0"/>
              <a:cs typeface="Verdana" panose="020B0604030504040204" pitchFamily="34" charset="0"/>
            </a:rPr>
            <a:t>Rank programs</a:t>
          </a:r>
        </a:p>
      </dsp:txBody>
      <dsp:txXfrm>
        <a:off x="5636148" y="1016940"/>
        <a:ext cx="1115199" cy="997047"/>
      </dsp:txXfrm>
    </dsp:sp>
    <dsp:sp modelId="{3941BEBD-430F-4262-B29A-C115FE410E11}">
      <dsp:nvSpPr>
        <dsp:cNvPr id="0" name=""/>
        <dsp:cNvSpPr/>
      </dsp:nvSpPr>
      <dsp:spPr>
        <a:xfrm>
          <a:off x="6837497" y="1023674"/>
          <a:ext cx="2112246" cy="99704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CA" sz="1200" b="1" kern="1200" dirty="0">
              <a:latin typeface="Verdana" panose="020B0604030504040204" pitchFamily="34" charset="0"/>
              <a:ea typeface="Verdana" panose="020B0604030504040204" pitchFamily="34" charset="0"/>
              <a:cs typeface="Verdana" panose="020B0604030504040204" pitchFamily="34" charset="0"/>
            </a:rPr>
            <a:t>Match results</a:t>
          </a:r>
        </a:p>
      </dsp:txBody>
      <dsp:txXfrm>
        <a:off x="7336021" y="1023674"/>
        <a:ext cx="1115199" cy="9970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459A7-BE56-4813-AFA5-1CF354011B73}" type="datetimeFigureOut">
              <a:rPr lang="en-CA" smtClean="0"/>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52F77-0D85-4616-8437-AEEA76EE66EF}" type="slidenum">
              <a:rPr lang="en-CA" smtClean="0"/>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Time does not permit me to speak in detail about the strategies. Overview. Offer to send out PowerPoint.  Sign up at the back.  Will also answer questions .</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much more to say about electives.  Currently putting together an Information package which will hopefully be on Facebook and website in a month or so.</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mcc.Ca</a:t>
            </a:r>
            <a:r>
              <a:rPr lang="en-CA" dirty="0"/>
              <a:t> describes and preparatory material</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Mandatory in BC since 2011, in rest of provinces 2015</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Memorizing: Clinical Microbiology Made Ridiculously Simple teaches memorization study tricks </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Good idea to list rotations and clinical experience</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Toutes les descriptions sont différentes.</a:t>
            </a:r>
            <a:endParaRPr lang="en-US"/>
          </a:p>
          <a:p>
            <a:r>
              <a:rPr lang="fr-CA"/>
              <a:t>Les descriptions inclus aussi les liens supplémentaire pour une lettre d’appui, ect. </a:t>
            </a:r>
            <a:endParaRPr lang="fr-CA"/>
          </a:p>
          <a:p>
            <a:r>
              <a:rPr lang="fr-CA"/>
              <a:t>Le système vous permet pas de postuler aux programmes toujours, c’est en section. </a:t>
            </a:r>
            <a:endParaRPr lang="en-US"/>
          </a:p>
          <a:p>
            <a:r>
              <a:rPr lang="fr-CA"/>
              <a:t>Faites une liste de vérification</a:t>
            </a:r>
            <a:endParaRPr lang="en-US"/>
          </a:p>
          <a:p>
            <a:endParaRPr 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B6B97AE-056F-4DE5-80DB-95C7AA03C0C6}" type="slidenum">
              <a:rPr lang="en-US" altLang="en-US">
                <a:solidFill>
                  <a:prstClr val="black"/>
                </a:solidFill>
              </a:rPr>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Timeline can be sent to you in Word</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People who do not match usually have put all their eggs in the Canada basket</a:t>
            </a:r>
            <a:endParaRPr lang="en-CA" dirty="0"/>
          </a:p>
          <a:p>
            <a:r>
              <a:rPr lang="en-CA" dirty="0"/>
              <a:t>Language requirement varies somewhat from province to province</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Alberta—May 31 to apply to apply.  Have to be a resident.  Saskatchewan and Manitoba—CASPER.  BC—CAP.</a:t>
            </a:r>
            <a:endParaRPr lang="en-CA" dirty="0"/>
          </a:p>
          <a:p>
            <a:r>
              <a:rPr lang="en-CA" dirty="0"/>
              <a:t>Ontario and Manitoba—segregation continues into second iteration now.  The constant changes are difficult.  </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 application very similar.  </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 not list Socasma</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Clinical electives high correlation between matching and place of electives.  </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Afmc</a:t>
            </a:r>
            <a:r>
              <a:rPr lang="en-CA" dirty="0"/>
              <a:t> portal not conveniently laid out.  Like information (deadlines) not in same place in each university.  Dumped in.  Have to read everything</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touch on this as Nishi will be speaking about this in more detail.</a:t>
            </a:r>
            <a:endParaRPr lang="en-CA" dirty="0"/>
          </a:p>
        </p:txBody>
      </p:sp>
      <p:sp>
        <p:nvSpPr>
          <p:cNvPr id="4" name="Slide Number Placeholder 3"/>
          <p:cNvSpPr>
            <a:spLocks noGrp="1"/>
          </p:cNvSpPr>
          <p:nvPr>
            <p:ph type="sldNum" sz="quarter" idx="5"/>
          </p:nvPr>
        </p:nvSpPr>
        <p:spPr/>
        <p:txBody>
          <a:bodyPr/>
          <a:lstStyle/>
          <a:p>
            <a:fld id="{C6252F77-0D85-4616-8437-AEEA76EE66EF}" type="slidenum">
              <a:rPr lang="en-CA" smtClean="0"/>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3765"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3765"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3765"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3765"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3765"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3765"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3765"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Slide Number Placeholder 1"/>
          <p:cNvSpPr>
            <a:spLocks noGrp="1"/>
          </p:cNvSpPr>
          <p:nvPr>
            <p:ph type="sldNum" sz="quarter" idx="10"/>
          </p:nvPr>
        </p:nvSpPr>
        <p:spPr/>
        <p:txBody>
          <a:bodyPr/>
          <a:lstStyle>
            <a:lvl1pPr>
              <a:defRPr/>
            </a:lvl1pPr>
          </a:lstStyle>
          <a:p>
            <a:fld id="{A1873677-8F38-43D3-8E39-DB636A8C6853}"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AE1E626-6EB7-4D9A-AD4A-B54D1684CAD1}" type="datetime1">
              <a:rPr lang="en-US" smtClean="0"/>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01CF334-2D5C-4859-84A6-CA7E6E43FAEB}" type="slidenum">
              <a:rPr lang="en-US" smtClean="0"/>
            </a:fld>
            <a:endParaRPr lang="en-US"/>
          </a:p>
        </p:txBody>
      </p:sp>
      <p:sp>
        <p:nvSpPr>
          <p:cNvPr id="9"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8"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solidFill>
                  <a:schemeClr val="accent2"/>
                </a:soli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4"/>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D24A36-10EA-4DE5-9251-C62AA44714D2}"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fld>
            <a:endParaRPr lang="en-US"/>
          </a:p>
        </p:txBody>
      </p:sp>
      <p:sp>
        <p:nvSpPr>
          <p:cNvPr id="3" name="Content Placeholder 2"/>
          <p:cNvSpPr>
            <a:spLocks noGrp="1"/>
          </p:cNvSpPr>
          <p:nvPr>
            <p:ph idx="1"/>
          </p:nvPr>
        </p:nvSpPr>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E95A85-13CC-45EA-B1A6-5B8E77AB646B}"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401CF334-2D5C-4859-84A6-CA7E6E43FAEB}" type="slidenum">
              <a:rPr lang="en-US" smtClean="0"/>
            </a:fld>
            <a:endParaRPr lang="en-US"/>
          </a:p>
        </p:txBody>
      </p:sp>
      <p:sp>
        <p:nvSpPr>
          <p:cNvPr id="8"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7"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B71815-F531-4787-BA2A-626422C133AD}"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fld>
            <a:endParaRPr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C4885B-3C5C-43BB-9862-47948E5DF551}"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fld>
            <a:endParaRPr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03B6AF-AB61-4D8E-B7B7-705C5ACEBBCC}"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fld>
            <a:endParaRPr lang="en-US"/>
          </a:p>
        </p:txBody>
      </p:sp>
      <p:sp>
        <p:nvSpPr>
          <p:cNvPr id="2" name="Title 1"/>
          <p:cNvSpPr>
            <a:spLocks noGrp="1"/>
          </p:cNvSpPr>
          <p:nvPr>
            <p:ph type="title"/>
          </p:nvPr>
        </p:nvSpPr>
        <p:spPr/>
        <p:txBody>
          <a:bodyPr/>
          <a:lstStyle/>
          <a:p>
            <a:r>
              <a:rPr kumimoji="0" lang="en-US"/>
              <a:t>Click to edit Master title style</a:t>
            </a:r>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EC9A-B094-4092-8061-75D86CB34931}"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E1AEED-2323-4359-853E-316DF6600362}"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fld>
            <a:endParaRPr lang="en-US"/>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endParaRPr kumimoji="0" lang="en-US"/>
          </a:p>
        </p:txBody>
      </p:sp>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1">
                <a:ln w="6350">
                  <a:noFill/>
                </a:ln>
                <a:solidFill>
                  <a:schemeClr val="accent2"/>
                </a:solidFill>
                <a:effectLst>
                  <a:outerShdw blurRad="38100" dist="38100" dir="2700000" algn="tl">
                    <a:srgbClr val="000000">
                      <a:alpha val="43137"/>
                    </a:srgbClr>
                  </a:outerShdw>
                </a:effectLst>
              </a:defRPr>
            </a:lvl1pPr>
          </a:lstStyle>
          <a:p>
            <a:r>
              <a:rPr kumimoji="0" lang="en-US"/>
              <a:t>Click to edit Master title style</a:t>
            </a:r>
            <a:endParaRPr kumimoji="0"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3AC2DF-F1FD-4724-A563-92BADFC82ECC}"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fld>
            <a:endParaRPr lang="en-US"/>
          </a:p>
        </p:txBody>
      </p:sp>
      <p:sp>
        <p:nvSpPr>
          <p:cNvPr id="3" name="Picture Placeholder 2"/>
          <p:cNvSpPr>
            <a:spLocks noGrp="1"/>
          </p:cNvSpPr>
          <p:nvPr>
            <p:ph type="pic" idx="1"/>
          </p:nvPr>
        </p:nvSpPr>
        <p:spPr>
          <a:xfrm>
            <a:off x="2438400" y="1831975"/>
            <a:ext cx="7315200" cy="3962400"/>
          </a:xfrm>
          <a:solidFill>
            <a:schemeClr val="bg2">
              <a:lumMod val="20000"/>
              <a:lumOff val="80000"/>
            </a:schemeClr>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endParaRPr kumimoji="0" lang="en-US"/>
          </a:p>
        </p:txBody>
      </p:sp>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endParaRPr kumimoji="0"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932EDF-E99E-4C68-AFCB-7A835B309D6D}"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endParaRPr kumimoji="0"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82D85F-A551-4C69-800A-8CFFA2306A88}"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393" y="2564904"/>
            <a:ext cx="10892961" cy="2232248"/>
          </a:xfrm>
        </p:spPr>
        <p:txBody>
          <a:bodyPr anchor="b"/>
          <a:lstStyle>
            <a:lvl1pPr algn="ctr">
              <a:defRPr sz="3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623393" y="4869160"/>
            <a:ext cx="10878484" cy="1536576"/>
          </a:xfrm>
        </p:spPr>
        <p:txBody>
          <a:bodyPr>
            <a:normAutofit/>
          </a:bodyPr>
          <a:lstStyle>
            <a:lvl1pPr marL="0" indent="0" algn="ctr">
              <a:buNone/>
              <a:defRPr sz="20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5" name="Date Placeholder 3"/>
          <p:cNvSpPr>
            <a:spLocks noGrp="1"/>
          </p:cNvSpPr>
          <p:nvPr>
            <p:ph type="dt" sz="half" idx="10"/>
          </p:nvPr>
        </p:nvSpPr>
        <p:spPr>
          <a:xfrm>
            <a:off x="624418" y="6356351"/>
            <a:ext cx="10898716" cy="365125"/>
          </a:xfrm>
          <a:prstGeom prst="rect">
            <a:avLst/>
          </a:prstGeom>
        </p:spPr>
        <p:txBody>
          <a:bodyPr lIns="37161" tIns="18581" rIns="37161" bIns="18581"/>
          <a:lstStyle>
            <a:lvl1pPr algn="ctr" defTabSz="913765" fontAlgn="auto">
              <a:spcBef>
                <a:spcPts val="0"/>
              </a:spcBef>
              <a:spcAft>
                <a:spcPts val="0"/>
              </a:spcAf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CA">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4" name="Slide Number Placeholder 1"/>
          <p:cNvSpPr>
            <a:spLocks noGrp="1"/>
          </p:cNvSpPr>
          <p:nvPr>
            <p:ph type="sldNum" sz="quarter" idx="10"/>
          </p:nvPr>
        </p:nvSpPr>
        <p:spPr/>
        <p:txBody>
          <a:bodyPr/>
          <a:lstStyle>
            <a:lvl1pPr>
              <a:defRPr/>
            </a:lvl1pPr>
          </a:lstStyle>
          <a:p>
            <a:fld id="{9851D36F-9233-4DFA-9678-730366A17F7F}" type="slidenum">
              <a:rPr lang="en-US" altLang="en-US">
                <a:solidFill>
                  <a:prstClr val="white"/>
                </a:solidFill>
              </a:rPr>
            </a:fld>
            <a:endParaRPr lang="en-US" altLang="en-US">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0972800" cy="1012974"/>
          </a:xfrm>
        </p:spPr>
        <p:txBody>
          <a:bodyPr/>
          <a:lstStyle>
            <a:lvl1pPr>
              <a:defRPr sz="2800"/>
            </a:lvl1pPr>
          </a:lstStyle>
          <a:p>
            <a:r>
              <a:rPr lang="en-US"/>
              <a:t>Click to edit Master title style</a:t>
            </a:r>
            <a:endParaRPr lang="en-CA" dirty="0"/>
          </a:p>
        </p:txBody>
      </p:sp>
      <p:sp>
        <p:nvSpPr>
          <p:cNvPr id="3" name="Text Placeholder 2"/>
          <p:cNvSpPr>
            <a:spLocks noGrp="1"/>
          </p:cNvSpPr>
          <p:nvPr>
            <p:ph type="body" idx="1"/>
          </p:nvPr>
        </p:nvSpPr>
        <p:spPr>
          <a:xfrm>
            <a:off x="431371" y="1535113"/>
            <a:ext cx="5386917"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31371"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dirty="0"/>
          </a:p>
        </p:txBody>
      </p:sp>
      <p:sp>
        <p:nvSpPr>
          <p:cNvPr id="7" name="Slide Number Placeholder 1"/>
          <p:cNvSpPr>
            <a:spLocks noGrp="1"/>
          </p:cNvSpPr>
          <p:nvPr>
            <p:ph type="sldNum" sz="quarter" idx="10"/>
          </p:nvPr>
        </p:nvSpPr>
        <p:spPr/>
        <p:txBody>
          <a:bodyPr/>
          <a:lstStyle>
            <a:lvl1pPr>
              <a:defRPr/>
            </a:lvl1pPr>
          </a:lstStyle>
          <a:p>
            <a:fld id="{FB9C7F62-0A31-4C1B-A023-D02A16A202A3}" type="slidenum">
              <a:rPr lang="en-US" altLang="en-US">
                <a:solidFill>
                  <a:prstClr val="white"/>
                </a:solidFill>
              </a:rPr>
            </a:fld>
            <a:endParaRPr lang="en-US" altLang="en-US">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3.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3.png"/><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image" Target="../media/image3.png"/><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7" Type="http://schemas.openxmlformats.org/officeDocument/2006/relationships/image" Target="../media/image3.png"/><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7" Type="http://schemas.openxmlformats.org/officeDocument/2006/relationships/image" Target="../media/image3.png"/><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7" Type="http://schemas.openxmlformats.org/officeDocument/2006/relationships/image" Target="../media/image3.png"/><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7" Type="http://schemas.openxmlformats.org/officeDocument/2006/relationships/image" Target="../media/image3.png"/><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7" Type="http://schemas.openxmlformats.org/officeDocument/2006/relationships/image" Target="../media/image3.png"/><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2" Type="http://schemas.openxmlformats.org/officeDocument/2006/relationships/theme" Target="../theme/theme9.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lstStyle>
            <a:lvl1pPr algn="r">
              <a:defRPr sz="1100">
                <a:solidFill>
                  <a:schemeClr val="bg1"/>
                </a:solidFill>
                <a:latin typeface="Verdana" panose="020B0604030504040204" pitchFamily="34" charset="0"/>
              </a:defRPr>
            </a:lvl1pPr>
          </a:lstStyle>
          <a:p>
            <a:pPr defTabSz="912495"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fld>
            <a:endParaRPr lang="en-US" altLang="en-US">
              <a:solidFill>
                <a:prstClr val="white"/>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p:txStyles>
    <p:titleStyle>
      <a:lvl1pPr algn="l" defTabSz="912495"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1630" indent="-34163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680" indent="-28448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730" indent="-227330" algn="l" defTabSz="912495"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9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61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lstStyle>
            <a:lvl1pPr algn="r">
              <a:defRPr sz="1100">
                <a:solidFill>
                  <a:schemeClr val="bg1"/>
                </a:solidFill>
                <a:latin typeface="Verdana" panose="020B0604030504040204" pitchFamily="34" charset="0"/>
              </a:defRPr>
            </a:lvl1pPr>
          </a:lstStyle>
          <a:p>
            <a:pPr defTabSz="912495"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fld>
            <a:endParaRPr lang="en-US" altLang="en-US">
              <a:solidFill>
                <a:prstClr val="white"/>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p:txStyles>
    <p:titleStyle>
      <a:lvl1pPr algn="l" defTabSz="912495"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1630" indent="-34163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680" indent="-28448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730" indent="-227330" algn="l" defTabSz="912495"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9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61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lstStyle>
            <a:lvl1pPr algn="r">
              <a:defRPr sz="1100">
                <a:solidFill>
                  <a:schemeClr val="bg1"/>
                </a:solidFill>
                <a:latin typeface="Verdana" panose="020B0604030504040204" pitchFamily="34" charset="0"/>
              </a:defRPr>
            </a:lvl1pPr>
          </a:lstStyle>
          <a:p>
            <a:pPr defTabSz="912495"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fld>
            <a:endParaRPr lang="en-US" altLang="en-US">
              <a:solidFill>
                <a:prstClr val="white"/>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ftr="0"/>
  <p:txStyles>
    <p:titleStyle>
      <a:lvl1pPr algn="l" defTabSz="912495"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1630" indent="-34163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680" indent="-28448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730" indent="-227330" algn="l" defTabSz="912495"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9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61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lstStyle>
            <a:lvl1pPr algn="r">
              <a:defRPr sz="1100">
                <a:solidFill>
                  <a:schemeClr val="bg1"/>
                </a:solidFill>
                <a:latin typeface="Verdana" panose="020B0604030504040204" pitchFamily="34" charset="0"/>
              </a:defRPr>
            </a:lvl1pPr>
          </a:lstStyle>
          <a:p>
            <a:pPr defTabSz="912495"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fld>
            <a:endParaRPr lang="en-US" altLang="en-US">
              <a:solidFill>
                <a:prstClr val="white"/>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sldNum="0" hdr="0" ftr="0"/>
  <p:txStyles>
    <p:titleStyle>
      <a:lvl1pPr algn="l" defTabSz="912495"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1630" indent="-34163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680" indent="-28448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730" indent="-227330" algn="l" defTabSz="912495"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9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61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lstStyle>
            <a:lvl1pPr algn="r">
              <a:defRPr sz="1100">
                <a:solidFill>
                  <a:schemeClr val="bg1"/>
                </a:solidFill>
                <a:latin typeface="Verdana" panose="020B0604030504040204" pitchFamily="34" charset="0"/>
              </a:defRPr>
            </a:lvl1pPr>
          </a:lstStyle>
          <a:p>
            <a:pPr defTabSz="912495"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fld>
            <a:endParaRPr lang="en-US" altLang="en-US">
              <a:solidFill>
                <a:prstClr val="white"/>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sldNum="0" hdr="0" ftr="0"/>
  <p:txStyles>
    <p:titleStyle>
      <a:lvl1pPr algn="l" defTabSz="912495"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1630" indent="-34163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680" indent="-28448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730" indent="-227330" algn="l" defTabSz="912495"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9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61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lstStyle>
            <a:lvl1pPr algn="r">
              <a:defRPr sz="1100">
                <a:solidFill>
                  <a:schemeClr val="bg1"/>
                </a:solidFill>
                <a:latin typeface="Verdana" panose="020B0604030504040204" pitchFamily="34" charset="0"/>
              </a:defRPr>
            </a:lvl1pPr>
          </a:lstStyle>
          <a:p>
            <a:pPr defTabSz="912495"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fld>
            <a:endParaRPr lang="en-US" altLang="en-US">
              <a:solidFill>
                <a:prstClr val="white"/>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sldNum="0" hdr="0" ftr="0"/>
  <p:txStyles>
    <p:titleStyle>
      <a:lvl1pPr algn="l" defTabSz="912495"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1630" indent="-34163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680" indent="-28448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730" indent="-227330" algn="l" defTabSz="912495"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9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61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lstStyle>
            <a:lvl1pPr algn="r">
              <a:defRPr sz="1100">
                <a:solidFill>
                  <a:schemeClr val="bg1"/>
                </a:solidFill>
                <a:latin typeface="Verdana" panose="020B0604030504040204" pitchFamily="34" charset="0"/>
              </a:defRPr>
            </a:lvl1pPr>
          </a:lstStyle>
          <a:p>
            <a:pPr defTabSz="912495"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fld>
            <a:endParaRPr lang="en-US" altLang="en-US">
              <a:solidFill>
                <a:prstClr val="white"/>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sldNum="0" hdr="0" ftr="0"/>
  <p:txStyles>
    <p:titleStyle>
      <a:lvl1pPr algn="l" defTabSz="912495"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1630" indent="-34163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680" indent="-28448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730" indent="-227330" algn="l" defTabSz="912495"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9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61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404814"/>
            <a:ext cx="11328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title style</a:t>
            </a:r>
            <a:endParaRPr lang="en-CA" altLang="en-US"/>
          </a:p>
        </p:txBody>
      </p:sp>
      <p:sp>
        <p:nvSpPr>
          <p:cNvPr id="1028" name="Text Placeholder 2"/>
          <p:cNvSpPr>
            <a:spLocks noGrp="1"/>
          </p:cNvSpPr>
          <p:nvPr>
            <p:ph type="body" idx="1"/>
          </p:nvPr>
        </p:nvSpPr>
        <p:spPr bwMode="auto">
          <a:xfrm>
            <a:off x="431800" y="1600200"/>
            <a:ext cx="1132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CA" altLang="en-US"/>
          </a:p>
        </p:txBody>
      </p:sp>
      <p:sp>
        <p:nvSpPr>
          <p:cNvPr id="2" name="Slide Number Placeholder 1"/>
          <p:cNvSpPr>
            <a:spLocks noGrp="1"/>
          </p:cNvSpPr>
          <p:nvPr>
            <p:ph type="sldNum" sz="quarter" idx="4"/>
          </p:nvPr>
        </p:nvSpPr>
        <p:spPr>
          <a:xfrm>
            <a:off x="9203267" y="6519864"/>
            <a:ext cx="2844800" cy="365125"/>
          </a:xfrm>
          <a:prstGeom prst="rect">
            <a:avLst/>
          </a:prstGeom>
        </p:spPr>
        <p:txBody>
          <a:bodyPr vert="horz" wrap="square" lIns="91440" tIns="45720" rIns="91440" bIns="45720" numCol="1" anchor="ctr" anchorCtr="0" compatLnSpc="1"/>
          <a:lstStyle>
            <a:lvl1pPr algn="r">
              <a:defRPr sz="1100">
                <a:solidFill>
                  <a:schemeClr val="bg1"/>
                </a:solidFill>
                <a:latin typeface="Verdana" panose="020B0604030504040204" pitchFamily="34" charset="0"/>
              </a:defRPr>
            </a:lvl1pPr>
          </a:lstStyle>
          <a:p>
            <a:pPr defTabSz="912495" fontAlgn="base">
              <a:spcBef>
                <a:spcPct val="0"/>
              </a:spcBef>
              <a:spcAft>
                <a:spcPct val="0"/>
              </a:spcAft>
            </a:pPr>
            <a:fld id="{3FA5F40D-A11B-4D88-AA47-D1DC6BD002DA}" type="slidenum">
              <a:rPr lang="en-US" altLang="en-US" smtClean="0">
                <a:solidFill>
                  <a:prstClr val="white"/>
                </a:solidFill>
                <a:cs typeface="Arial" panose="020B0604020202020204" pitchFamily="34" charset="0"/>
              </a:rPr>
            </a:fld>
            <a:endParaRPr lang="en-US" altLang="en-US">
              <a:solidFill>
                <a:prstClr val="white"/>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sldNum="0" hdr="0" ftr="0"/>
  <p:txStyles>
    <p:titleStyle>
      <a:lvl1pPr algn="l" defTabSz="912495" rtl="0" eaLnBrk="1" fontAlgn="base" hangingPunct="1">
        <a:spcBef>
          <a:spcPct val="0"/>
        </a:spcBef>
        <a:spcAft>
          <a:spcPct val="0"/>
        </a:spcAf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defTabSz="912495" rtl="0" eaLnBrk="1" fontAlgn="base" hangingPunct="1">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defTabSz="912495" rtl="0" eaLnBrk="1" fontAlgn="base" hangingPunct="1">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1630" indent="-34163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680" indent="-28448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730" indent="-227330" algn="l" defTabSz="912495"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9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61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D20E2CF-D74B-4B51-899A-DCEA821C90C7}" type="datetime1">
              <a:rPr lang="en-US" smtClean="0"/>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01CF334-2D5C-4859-84A6-CA7E6E43FAEB}" type="slidenum">
              <a:rPr lang="en-US" smtClean="0"/>
            </a:fld>
            <a:endParaRPr lang="en-US"/>
          </a:p>
        </p:txBody>
      </p:sp>
      <p:grpSp>
        <p:nvGrpSpPr>
          <p:cNvPr id="24" name="Group 18"/>
          <p:cNvGrpSpPr/>
          <p:nvPr/>
        </p:nvGrpSpPr>
        <p:grpSpPr bwMode="auto">
          <a:xfrm>
            <a:off x="4263969" y="1960564"/>
            <a:ext cx="3762431" cy="4821237"/>
            <a:chOff x="1365" y="355"/>
            <a:chExt cx="3024" cy="3875"/>
          </a:xfrm>
          <a:solidFill>
            <a:schemeClr val="bg2">
              <a:lumMod val="50000"/>
              <a:alpha val="20000"/>
            </a:schemeClr>
          </a:solidFill>
        </p:grpSpPr>
        <p:sp>
          <p:nvSpPr>
            <p:cNvPr id="25" name="Freeform 2"/>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3"/>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4"/>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5"/>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6"/>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8"/>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9"/>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0"/>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1"/>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12"/>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13"/>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14"/>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15"/>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Oval 16"/>
            <p:cNvSpPr>
              <a:spLocks noChangeArrowheads="1"/>
            </p:cNvSpPr>
            <p:nvPr/>
          </p:nvSpPr>
          <p:spPr bwMode="auto">
            <a:xfrm>
              <a:off x="2785" y="355"/>
              <a:ext cx="187" cy="198"/>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17"/>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bg2"/>
        </a:buClr>
        <a:buSzPct val="65000"/>
        <a:buFont typeface="Wingdings 2" panose="05020102010507070707"/>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bg2"/>
        </a:buClr>
        <a:buSzPct val="80000"/>
        <a:buFont typeface="Wingdings 2" panose="05020102010507070707"/>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bg2"/>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bg2"/>
        </a:buClr>
        <a:buSzPct val="100000"/>
        <a:buFont typeface="Wingdings 3" panose="05040102010807070707"/>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bg2"/>
        </a:buClr>
        <a:buFont typeface="Wingdings 2" panose="05020102010507070707"/>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bg2"/>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bg2"/>
        </a:buClr>
        <a:buFont typeface="Wingdings 2" panose="05020102010507070707"/>
        <a:buChar char=""/>
        <a:defRPr kumimoji="0" sz="1800" kern="1200">
          <a:solidFill>
            <a:schemeClr val="tx1"/>
          </a:solidFill>
          <a:latin typeface="+mn-lt"/>
          <a:ea typeface="+mn-ea"/>
          <a:cs typeface="+mn-cs"/>
        </a:defRPr>
      </a:lvl7pPr>
      <a:lvl8pPr marL="2167255" indent="-182880" algn="l" rtl="0" eaLnBrk="1" latinLnBrk="0" hangingPunct="1">
        <a:spcBef>
          <a:spcPct val="20000"/>
        </a:spcBef>
        <a:buClr>
          <a:schemeClr val="bg2"/>
        </a:buClr>
        <a:buFont typeface="Wingdings 2" panose="05020102010507070707"/>
        <a:buChar char=""/>
        <a:defRPr kumimoji="0" sz="1800" kern="1200">
          <a:solidFill>
            <a:schemeClr val="tx1"/>
          </a:solidFill>
          <a:latin typeface="+mn-lt"/>
          <a:ea typeface="+mn-ea"/>
          <a:cs typeface="+mn-cs"/>
        </a:defRPr>
      </a:lvl8pPr>
      <a:lvl9pPr marL="2368550" indent="-182880" algn="l" rtl="0" eaLnBrk="1" latinLnBrk="0" hangingPunct="1">
        <a:spcBef>
          <a:spcPct val="20000"/>
        </a:spcBef>
        <a:buClr>
          <a:schemeClr val="bg2"/>
        </a:buClr>
        <a:buFont typeface="Wingdings 2" panose="05020102010507070707"/>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hyperlink" Target="mailto:socasma@outlook.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50.xml"/><Relationship Id="rId3" Type="http://schemas.openxmlformats.org/officeDocument/2006/relationships/hyperlink" Target="https://www.youtube.com/watch?v=Rn1IWmRmgS0" TargetMode="External"/><Relationship Id="rId2" Type="http://schemas.openxmlformats.org/officeDocument/2006/relationships/hyperlink" Target="https://www.usmle.org/" TargetMode="External"/><Relationship Id="rId1" Type="http://schemas.openxmlformats.org/officeDocument/2006/relationships/hyperlink" Target="https://www.carms.ca/match/r-1-main-residency-match/eligibility-criteri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0.xml"/><Relationship Id="rId1" Type="http://schemas.openxmlformats.org/officeDocument/2006/relationships/hyperlink" Target="https://www.carms.ca/match/r-1-main-residency-match/eligibility-criteri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0.xml"/><Relationship Id="rId1" Type="http://schemas.openxmlformats.org/officeDocument/2006/relationships/hyperlink" Target="http://www.afmcstudentportal.ca/"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hyperlink" Target="mailto:Email&#8212;socasma@outlook.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hyperlink" Target="http://www.royalcollege.ca/rcsite/canmeds/framework/canmeds-role-professional-e" TargetMode="External"/><Relationship Id="rId6" Type="http://schemas.openxmlformats.org/officeDocument/2006/relationships/hyperlink" Target="http://www.royalcollege.ca/rcsite/canmeds/framework/canmeds-role-scholar-e" TargetMode="External"/><Relationship Id="rId5" Type="http://schemas.openxmlformats.org/officeDocument/2006/relationships/hyperlink" Target="http://www.royalcollege.ca/rcsite/canmeds/framework/canmeds-role-health-advocate-e" TargetMode="External"/><Relationship Id="rId4" Type="http://schemas.openxmlformats.org/officeDocument/2006/relationships/hyperlink" Target="http://www.royalcollege.ca/rcsite/canmeds/framework/canmeds-role-leader-e" TargetMode="External"/><Relationship Id="rId3" Type="http://schemas.openxmlformats.org/officeDocument/2006/relationships/hyperlink" Target="http://www.royalcollege.ca/rcsite/canmeds/framework/canmeds-role-collaborator-e" TargetMode="External"/><Relationship Id="rId2" Type="http://schemas.openxmlformats.org/officeDocument/2006/relationships/hyperlink" Target="http://www.royalcollege.ca/rcsite/canmeds/framework/canmeds-role-communicator-e" TargetMode="External"/><Relationship Id="rId1" Type="http://schemas.openxmlformats.org/officeDocument/2006/relationships/hyperlink" Target="http://www.royalcollege.ca/rcsite/canmeds/framework/canmeds-role-medical-expert-e"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hyperlink" Target="https://www.carms.ca/data-reports/?gclid=EAIaIQobChMImJP-h-vD3wIVXx-tBh3JrgwLEAAYASABEgIAbvD_BwE" TargetMode="External"/><Relationship Id="rId1" Type="http://schemas.openxmlformats.org/officeDocument/2006/relationships/hyperlink" Target="https://www.carms.ca/data-reports/r1-data-repor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hyperlink" Target="https://carms.zendesk.com/hc/en-us/articles/115004093363-How-do-I-apply-to-CaRMS-if-I-am-an-IMG-" TargetMode="External"/></Relationships>
</file>

<file path=ppt/slides/_rels/slide52.xml.rels><?xml version="1.0" encoding="UTF-8" standalone="yes"?>
<Relationships xmlns="http://schemas.openxmlformats.org/package/2006/relationships"><Relationship Id="rId9" Type="http://schemas.openxmlformats.org/officeDocument/2006/relationships/diagramLayout" Target="../diagrams/layout2.xml"/><Relationship Id="rId8" Type="http://schemas.openxmlformats.org/officeDocument/2006/relationships/diagramData" Target="../diagrams/data2.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8" Type="http://schemas.openxmlformats.org/officeDocument/2006/relationships/slideLayout" Target="../slideLayouts/slideLayout2.xml"/><Relationship Id="rId17" Type="http://schemas.openxmlformats.org/officeDocument/2006/relationships/image" Target="../media/image18.png"/><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microsoft.com/office/2007/relationships/diagramDrawing" Target="../diagrams/drawing2.xml"/><Relationship Id="rId11" Type="http://schemas.openxmlformats.org/officeDocument/2006/relationships/diagramColors" Target="../diagrams/colors2.xml"/><Relationship Id="rId10" Type="http://schemas.openxmlformats.org/officeDocument/2006/relationships/diagramQuickStyle" Target="../diagrams/quickStyle2.xml"/><Relationship Id="rId1" Type="http://schemas.openxmlformats.org/officeDocument/2006/relationships/image" Target="../media/image7.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21.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image" Target="../media/image22.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chart" Target="../charts/chart1.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2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473960"/>
            <a:ext cx="9144000" cy="2810510"/>
          </a:xfrm>
        </p:spPr>
        <p:txBody>
          <a:bodyPr>
            <a:normAutofit/>
          </a:bodyPr>
          <a:lstStyle/>
          <a:p>
            <a:pPr algn="l"/>
            <a:r>
              <a:rPr lang="en-CA" dirty="0"/>
              <a:t>Email:  </a:t>
            </a:r>
            <a:r>
              <a:rPr lang="en-CA" dirty="0">
                <a:hlinkClick r:id="rId1"/>
              </a:rPr>
              <a:t>socasma@outlook.com</a:t>
            </a:r>
            <a:endParaRPr lang="en-CA" dirty="0"/>
          </a:p>
          <a:p>
            <a:pPr algn="l"/>
            <a:r>
              <a:rPr lang="en-CA" dirty="0"/>
              <a:t>Mail:     22879-29B Avenue, Langley, BC V2Z 3B1</a:t>
            </a:r>
            <a:endParaRPr lang="en-CA" dirty="0"/>
          </a:p>
          <a:p>
            <a:pPr algn="l"/>
            <a:r>
              <a:rPr lang="en-CA" dirty="0"/>
              <a:t>Website:  socasma.com</a:t>
            </a:r>
            <a:endParaRPr lang="en-CA" dirty="0"/>
          </a:p>
          <a:p>
            <a:pPr algn="l"/>
            <a:r>
              <a:rPr lang="en-CA" dirty="0"/>
              <a:t>Facebook:  Society of Canadians Studying Medicine Abroad</a:t>
            </a:r>
            <a:endParaRPr lang="en-CA" dirty="0"/>
          </a:p>
        </p:txBody>
      </p:sp>
      <p:sp>
        <p:nvSpPr>
          <p:cNvPr id="2" name="Title 1"/>
          <p:cNvSpPr>
            <a:spLocks noGrp="1"/>
          </p:cNvSpPr>
          <p:nvPr>
            <p:ph type="ctrTitle"/>
          </p:nvPr>
        </p:nvSpPr>
        <p:spPr/>
        <p:txBody>
          <a:bodyPr/>
          <a:lstStyle/>
          <a:p>
            <a:r>
              <a:rPr lang="en-CA" dirty="0"/>
              <a:t>Society of Canadians Studying Medicine Abroad</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IMGs must write the Medical Council of Canada Qualifying Exam 1 (MCCQE1) in order to apply to </a:t>
            </a:r>
            <a:r>
              <a:rPr lang="en-US" dirty="0" err="1"/>
              <a:t>CaRMS</a:t>
            </a:r>
            <a:r>
              <a:rPr lang="en-US" dirty="0"/>
              <a:t> for residency</a:t>
            </a:r>
            <a:endParaRPr lang="en-US" dirty="0"/>
          </a:p>
          <a:p>
            <a:r>
              <a:rPr lang="en-US" dirty="0"/>
              <a:t>To meet time lines for the </a:t>
            </a:r>
            <a:r>
              <a:rPr lang="en-US" dirty="0" err="1"/>
              <a:t>CaRMS</a:t>
            </a:r>
            <a:r>
              <a:rPr lang="en-US" dirty="0"/>
              <a:t> application, IMGs must write the MCCQE1 around the end of their third year of medical school</a:t>
            </a:r>
            <a:endParaRPr lang="en-US" dirty="0"/>
          </a:p>
          <a:p>
            <a:r>
              <a:rPr lang="en-US" dirty="0"/>
              <a:t>CMGs must write the MCCQE1 exam before starting residency, but do not need to write it to apply to </a:t>
            </a:r>
            <a:r>
              <a:rPr lang="en-US" dirty="0" err="1"/>
              <a:t>CaRMS</a:t>
            </a:r>
            <a:endParaRPr lang="en-US" dirty="0"/>
          </a:p>
          <a:p>
            <a:r>
              <a:rPr lang="en-US" dirty="0"/>
              <a:t>Most CMGs write the MCCQE1 at the end of their fourth year with more knowledge than IMGs have at the end of their third year</a:t>
            </a:r>
            <a:endParaRPr lang="en-US" dirty="0"/>
          </a:p>
          <a:p>
            <a:r>
              <a:rPr lang="en-US" dirty="0"/>
              <a:t>This makes comparison between scores for CMGs and IMGs impossible</a:t>
            </a:r>
            <a:endParaRPr lang="en-US" dirty="0"/>
          </a:p>
          <a:p>
            <a:endParaRPr lang="en-US" dirty="0"/>
          </a:p>
        </p:txBody>
      </p:sp>
      <p:sp>
        <p:nvSpPr>
          <p:cNvPr id="3" name="Title 2"/>
          <p:cNvSpPr>
            <a:spLocks noGrp="1"/>
          </p:cNvSpPr>
          <p:nvPr>
            <p:ph type="title"/>
          </p:nvPr>
        </p:nvSpPr>
        <p:spPr/>
        <p:txBody>
          <a:bodyPr/>
          <a:lstStyle/>
          <a:p>
            <a:r>
              <a:rPr lang="en-US" dirty="0"/>
              <a:t>Eligibility for the Match</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IMGs must complete the National Assessment Collaboration Objective Structured Clinical Examination (NAC) to be eligible to apply to the </a:t>
            </a:r>
            <a:r>
              <a:rPr lang="en-US" dirty="0" err="1"/>
              <a:t>CaRMS</a:t>
            </a:r>
            <a:r>
              <a:rPr lang="en-US" dirty="0"/>
              <a:t> Match</a:t>
            </a:r>
            <a:endParaRPr lang="en-US" dirty="0"/>
          </a:p>
          <a:p>
            <a:r>
              <a:rPr lang="en-US" dirty="0"/>
              <a:t>CMGs and USMGs are not required to complete this exam</a:t>
            </a:r>
            <a:endParaRPr lang="en-US" dirty="0"/>
          </a:p>
        </p:txBody>
      </p:sp>
      <p:sp>
        <p:nvSpPr>
          <p:cNvPr id="3" name="Title 2"/>
          <p:cNvSpPr>
            <a:spLocks noGrp="1"/>
          </p:cNvSpPr>
          <p:nvPr>
            <p:ph type="title"/>
          </p:nvPr>
        </p:nvSpPr>
        <p:spPr/>
        <p:txBody>
          <a:bodyPr/>
          <a:lstStyle/>
          <a:p>
            <a:r>
              <a:rPr lang="en-US" dirty="0"/>
              <a:t>Eligibility for the Match</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Most, if not all, Provinces require IMGs to sign a Return of Service Agreement, typically 2 to 5 years, if they are accepted into a residency program in that province</a:t>
            </a:r>
            <a:endParaRPr lang="en-US" dirty="0"/>
          </a:p>
          <a:p>
            <a:r>
              <a:rPr lang="en-US" dirty="0"/>
              <a:t>Further Return of Service Agreements may be required for Post Residency Fellowship training</a:t>
            </a:r>
            <a:endParaRPr lang="en-US" dirty="0"/>
          </a:p>
          <a:p>
            <a:r>
              <a:rPr lang="en-US" dirty="0"/>
              <a:t>CMGs are not required to agree to a Return of Service Agreement (ROS) despite having their entire education funded by taxpayers while IMGs have funded their own education</a:t>
            </a:r>
            <a:endParaRPr lang="en-US" dirty="0"/>
          </a:p>
        </p:txBody>
      </p:sp>
      <p:sp>
        <p:nvSpPr>
          <p:cNvPr id="3" name="Title 2"/>
          <p:cNvSpPr>
            <a:spLocks noGrp="1"/>
          </p:cNvSpPr>
          <p:nvPr>
            <p:ph type="title"/>
          </p:nvPr>
        </p:nvSpPr>
        <p:spPr/>
        <p:txBody>
          <a:bodyPr/>
          <a:lstStyle/>
          <a:p>
            <a:r>
              <a:rPr lang="en-US" dirty="0"/>
              <a:t>Return of Service Agreements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2019 match, CMGs had 3,020 positions available for 2,934 applicants, 97.7% of CMGs matched to a residency and only 31 CMGs were unmatched</a:t>
            </a:r>
            <a:endParaRPr lang="en-US" dirty="0"/>
          </a:p>
          <a:p>
            <a:r>
              <a:rPr lang="en-US" dirty="0"/>
              <a:t>In the 2019 match, IMGs had only 326 positions available for over 2,200 applicants, only 17% of IMGs were successful in matching, and 1,911 IMGs were unmatched! </a:t>
            </a:r>
            <a:endParaRPr lang="en-US" dirty="0"/>
          </a:p>
        </p:txBody>
      </p:sp>
      <p:sp>
        <p:nvSpPr>
          <p:cNvPr id="3" name="Title 2"/>
          <p:cNvSpPr>
            <a:spLocks noGrp="1"/>
          </p:cNvSpPr>
          <p:nvPr>
            <p:ph type="title"/>
          </p:nvPr>
        </p:nvSpPr>
        <p:spPr/>
        <p:txBody>
          <a:bodyPr/>
          <a:lstStyle/>
          <a:p>
            <a:r>
              <a:rPr lang="en-US" dirty="0"/>
              <a:t>Statistics for the Dual Stream System</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2013 </a:t>
            </a:r>
            <a:r>
              <a:rPr lang="en-US" dirty="0" err="1"/>
              <a:t>CaRMS</a:t>
            </a:r>
            <a:r>
              <a:rPr lang="en-US" dirty="0"/>
              <a:t> match, just 6 years ago, 499 IMGs matched for a 22% match rate, vs just 326 for a 17% match rate in 2019</a:t>
            </a:r>
            <a:endParaRPr lang="en-US" dirty="0"/>
          </a:p>
        </p:txBody>
      </p:sp>
      <p:sp>
        <p:nvSpPr>
          <p:cNvPr id="3" name="Title 2"/>
          <p:cNvSpPr>
            <a:spLocks noGrp="1"/>
          </p:cNvSpPr>
          <p:nvPr>
            <p:ph type="title"/>
          </p:nvPr>
        </p:nvSpPr>
        <p:spPr/>
        <p:txBody>
          <a:bodyPr>
            <a:normAutofit fontScale="90000"/>
          </a:bodyPr>
          <a:lstStyle/>
          <a:p>
            <a:r>
              <a:rPr lang="en-US" dirty="0"/>
              <a:t>Statistical Trends</a:t>
            </a:r>
            <a:br>
              <a:rPr lang="en-US" dirty="0"/>
            </a:br>
            <a:r>
              <a:rPr lang="en-US" dirty="0"/>
              <a:t>It’s Getting Worse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CMGs can apply to any specialty in the 2019 match, first iteration, 45% of positions were in Family Medicine, leaving 65% of positions for other specialties</a:t>
            </a:r>
            <a:endParaRPr lang="en-US" dirty="0"/>
          </a:p>
          <a:p>
            <a:r>
              <a:rPr lang="en-US" dirty="0"/>
              <a:t>In the 2019 match, , first iteration, 66% of positions available to IMGs were in Family Medicine, leaving only 34% of positions for other specialties. Most specialties have only 2 to 3 positions available for IMGs all across Canada</a:t>
            </a:r>
            <a:endParaRPr lang="en-US" dirty="0"/>
          </a:p>
        </p:txBody>
      </p:sp>
      <p:sp>
        <p:nvSpPr>
          <p:cNvPr id="3" name="Title 2"/>
          <p:cNvSpPr>
            <a:spLocks noGrp="1"/>
          </p:cNvSpPr>
          <p:nvPr>
            <p:ph type="title"/>
          </p:nvPr>
        </p:nvSpPr>
        <p:spPr/>
        <p:txBody>
          <a:bodyPr/>
          <a:lstStyle/>
          <a:p>
            <a:r>
              <a:rPr lang="en-US" dirty="0"/>
              <a:t>Other issues:  Choice of Specialties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can’t be a doctor without residency</a:t>
            </a:r>
            <a:endParaRPr lang="en-US" dirty="0"/>
          </a:p>
          <a:p>
            <a:r>
              <a:rPr lang="en-US" dirty="0"/>
              <a:t>Dual stream process that disadvantages IMGs is contrary to most fundamental values of Canadian society</a:t>
            </a:r>
            <a:endParaRPr lang="en-US" dirty="0"/>
          </a:p>
          <a:p>
            <a:r>
              <a:rPr lang="en-US" dirty="0"/>
              <a:t>For the Health Care System, protection of CMGs ensures mediocrity, not excellence</a:t>
            </a:r>
            <a:endParaRPr lang="en-US" dirty="0"/>
          </a:p>
          <a:p>
            <a:r>
              <a:rPr lang="en-US" dirty="0"/>
              <a:t>Situation is getting worse</a:t>
            </a:r>
            <a:endParaRPr lang="en-US" dirty="0"/>
          </a:p>
        </p:txBody>
      </p:sp>
      <p:sp>
        <p:nvSpPr>
          <p:cNvPr id="3" name="Title 2"/>
          <p:cNvSpPr>
            <a:spLocks noGrp="1"/>
          </p:cNvSpPr>
          <p:nvPr>
            <p:ph type="title"/>
          </p:nvPr>
        </p:nvSpPr>
        <p:spPr/>
        <p:txBody>
          <a:bodyPr>
            <a:normAutofit/>
          </a:bodyPr>
          <a:lstStyle/>
          <a:p>
            <a:r>
              <a:rPr lang="en-US" dirty="0"/>
              <a:t>Why be concerned?</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Ontario and several other Provinces, entry to practice is governed by the Fair Access to Regulated Professions and Compulsory Trades Act and overseen by the Office of the Fairness Commissioner</a:t>
            </a:r>
            <a:endParaRPr lang="en-US" dirty="0"/>
          </a:p>
          <a:p>
            <a:r>
              <a:rPr lang="en-US" dirty="0"/>
              <a:t>Legislation requires that entry to practice be:</a:t>
            </a:r>
            <a:endParaRPr lang="en-US" dirty="0"/>
          </a:p>
          <a:p>
            <a:pPr lvl="1"/>
            <a:r>
              <a:rPr lang="en-US" dirty="0"/>
              <a:t>Fair</a:t>
            </a:r>
            <a:endParaRPr lang="en-US" dirty="0"/>
          </a:p>
          <a:p>
            <a:pPr lvl="1"/>
            <a:r>
              <a:rPr lang="en-US" dirty="0"/>
              <a:t>Objective</a:t>
            </a:r>
            <a:endParaRPr lang="en-US" dirty="0"/>
          </a:p>
          <a:p>
            <a:pPr lvl="1"/>
            <a:r>
              <a:rPr lang="en-US" dirty="0"/>
              <a:t>Impartial</a:t>
            </a:r>
            <a:endParaRPr lang="en-US" dirty="0"/>
          </a:p>
          <a:p>
            <a:pPr lvl="1"/>
            <a:r>
              <a:rPr lang="en-US" dirty="0"/>
              <a:t>Transparent</a:t>
            </a:r>
            <a:endParaRPr lang="en-US" dirty="0"/>
          </a:p>
        </p:txBody>
      </p:sp>
      <p:sp>
        <p:nvSpPr>
          <p:cNvPr id="3" name="Title 2"/>
          <p:cNvSpPr>
            <a:spLocks noGrp="1"/>
          </p:cNvSpPr>
          <p:nvPr>
            <p:ph type="title"/>
          </p:nvPr>
        </p:nvSpPr>
        <p:spPr/>
        <p:txBody>
          <a:bodyPr/>
          <a:lstStyle/>
          <a:p>
            <a:r>
              <a:rPr lang="en-US" dirty="0"/>
              <a:t>Values and Human Rights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current system is NOT:</a:t>
            </a:r>
            <a:endParaRPr lang="en-US" dirty="0"/>
          </a:p>
          <a:p>
            <a:pPr lvl="1"/>
            <a:r>
              <a:rPr lang="en-US" dirty="0"/>
              <a:t>FAIR, because it treats two groups of Canadian citizens and permanent residents unequally based on where they attended medical school (in Canada or abroad).</a:t>
            </a:r>
            <a:endParaRPr lang="en-US" dirty="0"/>
          </a:p>
          <a:p>
            <a:pPr lvl="2"/>
            <a:r>
              <a:rPr lang="en-US" dirty="0"/>
              <a:t>Also, IMGs must write exams like MCCQE1 and NAC that CMGs either don’t have to write, or must write these exams earlier than CMGs</a:t>
            </a:r>
            <a:endParaRPr lang="en-US" dirty="0"/>
          </a:p>
          <a:p>
            <a:pPr lvl="2"/>
            <a:r>
              <a:rPr lang="en-US" dirty="0"/>
              <a:t>And, IMGs are required to agree to Return of Service contracts that CMGs are not required for CMGs</a:t>
            </a:r>
            <a:endParaRPr lang="en-US" dirty="0"/>
          </a:p>
          <a:p>
            <a:pPr lvl="2"/>
            <a:r>
              <a:rPr lang="en-US" dirty="0"/>
              <a:t>Finally, IMGs have fewer opportunities to compete for residencies, and reduced access to specialties</a:t>
            </a:r>
            <a:endParaRPr lang="en-US" dirty="0"/>
          </a:p>
          <a:p>
            <a:pPr lvl="2"/>
            <a:endParaRPr lang="en-US" dirty="0"/>
          </a:p>
          <a:p>
            <a:pPr marL="585470" lvl="1" indent="0">
              <a:buNone/>
            </a:pPr>
            <a:endParaRPr lang="en-US" dirty="0"/>
          </a:p>
        </p:txBody>
      </p:sp>
      <p:sp>
        <p:nvSpPr>
          <p:cNvPr id="3" name="Title 2"/>
          <p:cNvSpPr>
            <a:spLocks noGrp="1"/>
          </p:cNvSpPr>
          <p:nvPr>
            <p:ph type="title"/>
          </p:nvPr>
        </p:nvSpPr>
        <p:spPr/>
        <p:txBody>
          <a:bodyPr/>
          <a:lstStyle/>
          <a:p>
            <a:r>
              <a:rPr lang="en-US" dirty="0"/>
              <a:t>Values and Human Rights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current system is NOT:</a:t>
            </a:r>
            <a:endParaRPr lang="en-US" dirty="0"/>
          </a:p>
          <a:p>
            <a:pPr lvl="1"/>
            <a:r>
              <a:rPr lang="en-US" dirty="0"/>
              <a:t>OBJECTIVE, because there is no objective basis for considering IMGs education inferior to CMGs to justify the current dual stream, many IMGs are graduates of highly regarded international medical schools</a:t>
            </a:r>
            <a:endParaRPr lang="en-US" dirty="0"/>
          </a:p>
          <a:p>
            <a:pPr lvl="1"/>
            <a:r>
              <a:rPr lang="en-US" dirty="0"/>
              <a:t>The current system of evaluating IMGs through MCCQE1 and NAC is not equally applied to CMGs making any objective comparison between IMGs and CMGs, or even between CMGs, impossible</a:t>
            </a:r>
            <a:endParaRPr lang="en-US" dirty="0"/>
          </a:p>
        </p:txBody>
      </p:sp>
      <p:sp>
        <p:nvSpPr>
          <p:cNvPr id="3" name="Title 2"/>
          <p:cNvSpPr>
            <a:spLocks noGrp="1"/>
          </p:cNvSpPr>
          <p:nvPr>
            <p:ph type="title"/>
          </p:nvPr>
        </p:nvSpPr>
        <p:spPr/>
        <p:txBody>
          <a:bodyPr/>
          <a:lstStyle/>
          <a:p>
            <a:r>
              <a:rPr lang="en-US" dirty="0"/>
              <a:t>Values and Human Rights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CA" dirty="0"/>
              <a:t>SOCASMA—Society of Canadians Studying Medicine Abroad</a:t>
            </a:r>
            <a:endParaRPr lang="en-CA" dirty="0"/>
          </a:p>
          <a:p>
            <a:r>
              <a:rPr lang="en-CA" dirty="0"/>
              <a:t>SONs—Statements of Needs</a:t>
            </a:r>
            <a:endParaRPr lang="en-CA" dirty="0"/>
          </a:p>
          <a:p>
            <a:r>
              <a:rPr lang="en-CA" dirty="0"/>
              <a:t>ROS—return of service contract</a:t>
            </a:r>
            <a:endParaRPr lang="en-CA" dirty="0"/>
          </a:p>
          <a:p>
            <a:r>
              <a:rPr lang="en-CA" dirty="0"/>
              <a:t>CMG—Canadian medical school graduate</a:t>
            </a:r>
            <a:endParaRPr lang="en-CA" dirty="0"/>
          </a:p>
          <a:p>
            <a:pPr lvl="1"/>
            <a:r>
              <a:rPr lang="en-CA" dirty="0"/>
              <a:t>Graduates from Canadian medical schools</a:t>
            </a:r>
            <a:endParaRPr lang="en-CA" dirty="0"/>
          </a:p>
          <a:p>
            <a:pPr lvl="1"/>
            <a:r>
              <a:rPr lang="en-CA" dirty="0"/>
              <a:t>Graduates from American LCME accredited medical schools</a:t>
            </a:r>
            <a:endParaRPr lang="en-CA" dirty="0"/>
          </a:p>
          <a:p>
            <a:r>
              <a:rPr lang="en-CA" dirty="0"/>
              <a:t>CSA—Canadians studying medicine abroad  (Us)</a:t>
            </a:r>
            <a:endParaRPr lang="en-CA" dirty="0"/>
          </a:p>
          <a:p>
            <a:r>
              <a:rPr lang="en-CA" dirty="0"/>
              <a:t>IMG—International Medical graduates</a:t>
            </a:r>
            <a:endParaRPr lang="en-CA" dirty="0"/>
          </a:p>
          <a:p>
            <a:pPr lvl="1"/>
            <a:r>
              <a:rPr lang="en-CA" dirty="0"/>
              <a:t>Canadians studying medicine abroad (people who were born/and or raised in Canada and choose to study medicine abroad)</a:t>
            </a:r>
            <a:endParaRPr lang="en-CA" dirty="0"/>
          </a:p>
          <a:p>
            <a:pPr lvl="1"/>
            <a:r>
              <a:rPr lang="en-CA" dirty="0"/>
              <a:t>Immigrant physicians (physicians who were educated and trained as physicians in their home country, immigrated to Canada, and now seek to qualify to practice in Canada.  This is distinct from foreign physicians who are recruited for the specific purpose of coming to Canada from a country whose training is recognized in Canada for the purpose of meeting the doctor shortage in Canada.)</a:t>
            </a:r>
            <a:endParaRPr lang="en-CA" dirty="0"/>
          </a:p>
          <a:p>
            <a:pPr lvl="1"/>
            <a:endParaRPr lang="en-CA" dirty="0"/>
          </a:p>
          <a:p>
            <a:pPr lvl="1"/>
            <a:endParaRPr lang="en-CA" dirty="0"/>
          </a:p>
          <a:p>
            <a:pPr marL="457200" lvl="1" indent="0">
              <a:buNone/>
            </a:pPr>
            <a:endParaRPr lang="en-CA" dirty="0"/>
          </a:p>
        </p:txBody>
      </p:sp>
      <p:sp>
        <p:nvSpPr>
          <p:cNvPr id="2" name="Title 1"/>
          <p:cNvSpPr>
            <a:spLocks noGrp="1"/>
          </p:cNvSpPr>
          <p:nvPr>
            <p:ph type="title"/>
          </p:nvPr>
        </p:nvSpPr>
        <p:spPr/>
        <p:txBody>
          <a:bodyPr/>
          <a:lstStyle/>
          <a:p>
            <a:r>
              <a:rPr lang="en-CA" dirty="0"/>
              <a:t>Acronyms</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current system is NOT:</a:t>
            </a:r>
            <a:endParaRPr lang="en-US" dirty="0"/>
          </a:p>
          <a:p>
            <a:pPr lvl="1"/>
            <a:r>
              <a:rPr lang="en-US" dirty="0"/>
              <a:t>IMPARTIAL, decisions regarding eligibility for applicants are being made by the Canadian Faculties of Medicine (AFMC) who have a vested interest in protecting and privileging their own CMG students</a:t>
            </a:r>
            <a:endParaRPr lang="en-US" dirty="0"/>
          </a:p>
          <a:p>
            <a:pPr lvl="1"/>
            <a:r>
              <a:rPr lang="en-US" dirty="0"/>
              <a:t>AFMC representatives, as well as CMG student representatives sit on the </a:t>
            </a:r>
            <a:r>
              <a:rPr lang="en-US" dirty="0" err="1"/>
              <a:t>CaRMS</a:t>
            </a:r>
            <a:r>
              <a:rPr lang="en-US" dirty="0"/>
              <a:t> Board of Governors in numbers that dominate the Board</a:t>
            </a:r>
            <a:endParaRPr lang="en-US" dirty="0"/>
          </a:p>
          <a:p>
            <a:pPr lvl="1"/>
            <a:r>
              <a:rPr lang="en-US" dirty="0"/>
              <a:t>Only representative of IMGs on </a:t>
            </a:r>
            <a:r>
              <a:rPr lang="en-US" dirty="0" err="1"/>
              <a:t>CaRMS</a:t>
            </a:r>
            <a:r>
              <a:rPr lang="en-US" dirty="0"/>
              <a:t> is a Board Appointed nominee, vs. a member elected by IMGS, so no true IMG representation on </a:t>
            </a:r>
            <a:r>
              <a:rPr lang="en-US" dirty="0" err="1"/>
              <a:t>CaRMS</a:t>
            </a:r>
            <a:endParaRPr lang="en-US" dirty="0"/>
          </a:p>
          <a:p>
            <a:pPr lvl="1"/>
            <a:r>
              <a:rPr lang="en-US" dirty="0" err="1"/>
              <a:t>CaRMS</a:t>
            </a:r>
            <a:r>
              <a:rPr lang="en-US" dirty="0"/>
              <a:t> Board has refused request for CSA representation on three occasions</a:t>
            </a:r>
            <a:endParaRPr lang="en-US" dirty="0"/>
          </a:p>
          <a:p>
            <a:pPr lvl="1"/>
            <a:endParaRPr lang="en-US" dirty="0"/>
          </a:p>
        </p:txBody>
      </p:sp>
      <p:sp>
        <p:nvSpPr>
          <p:cNvPr id="3" name="Title 2"/>
          <p:cNvSpPr>
            <a:spLocks noGrp="1"/>
          </p:cNvSpPr>
          <p:nvPr>
            <p:ph type="title"/>
          </p:nvPr>
        </p:nvSpPr>
        <p:spPr/>
        <p:txBody>
          <a:bodyPr/>
          <a:lstStyle/>
          <a:p>
            <a:r>
              <a:rPr lang="en-US" dirty="0"/>
              <a:t>Values and Human Rights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The current system is NOT:</a:t>
            </a:r>
            <a:endParaRPr lang="en-US" dirty="0"/>
          </a:p>
          <a:p>
            <a:pPr lvl="1"/>
            <a:r>
              <a:rPr lang="en-US" dirty="0"/>
              <a:t>TRANSPARENT, it is not clear how the various Provincial Ministries of Health and AFMC and the Provincial Faculties of Medicine set eligibility policies, there is no public input to these decisions, there appears to be no oversight of these decisions, and the rationale for these decisions is not clear or transparent. Finally, there are no public minutes or other means of documenting this decision making process.</a:t>
            </a:r>
            <a:endParaRPr lang="en-US" dirty="0"/>
          </a:p>
          <a:p>
            <a:pPr lvl="1"/>
            <a:r>
              <a:rPr lang="en-US" dirty="0"/>
              <a:t>We have repeatedly tried to have various organizations including Council of Ontario Faculties of Medicine clarify where they derive the authority to set these policies, our requests for clarification have to date received no response. </a:t>
            </a:r>
            <a:endParaRPr lang="en-US" dirty="0"/>
          </a:p>
          <a:p>
            <a:pPr lvl="1"/>
            <a:r>
              <a:rPr lang="en-US" dirty="0"/>
              <a:t>It is a </a:t>
            </a:r>
            <a:r>
              <a:rPr lang="en-US" dirty="0" err="1"/>
              <a:t>legala</a:t>
            </a:r>
            <a:r>
              <a:rPr lang="en-US" dirty="0"/>
              <a:t> principle that Governments should not be discriminating and benefiting or denying benefits to one group of Canadians over another without legislative authority. Where is </a:t>
            </a:r>
            <a:r>
              <a:rPr lang="en-US"/>
              <a:t>that authority?</a:t>
            </a:r>
            <a:endParaRPr lang="en-US" dirty="0"/>
          </a:p>
        </p:txBody>
      </p:sp>
      <p:sp>
        <p:nvSpPr>
          <p:cNvPr id="3" name="Title 2"/>
          <p:cNvSpPr>
            <a:spLocks noGrp="1"/>
          </p:cNvSpPr>
          <p:nvPr>
            <p:ph type="title"/>
          </p:nvPr>
        </p:nvSpPr>
        <p:spPr/>
        <p:txBody>
          <a:bodyPr/>
          <a:lstStyle/>
          <a:p>
            <a:r>
              <a:rPr lang="en-US" dirty="0"/>
              <a:t>Values and Human Rights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Ontario Human Rights Policy on Removing the “Canadian Experience” Barrier:</a:t>
            </a:r>
            <a:endParaRPr lang="en-US" dirty="0"/>
          </a:p>
          <a:p>
            <a:pPr lvl="1"/>
            <a:r>
              <a:rPr lang="en-US" dirty="0"/>
              <a:t>Current </a:t>
            </a:r>
            <a:r>
              <a:rPr lang="en-US" dirty="0" err="1"/>
              <a:t>CaRMS</a:t>
            </a:r>
            <a:r>
              <a:rPr lang="en-US" dirty="0"/>
              <a:t> eligibility process effectively creates a requirement for Canadian experience to apply for the majority of </a:t>
            </a:r>
            <a:r>
              <a:rPr lang="en-US" dirty="0" err="1"/>
              <a:t>CaRMS</a:t>
            </a:r>
            <a:r>
              <a:rPr lang="en-US" dirty="0"/>
              <a:t> residency positions, this is contrary to Human Rights legislation</a:t>
            </a:r>
            <a:endParaRPr lang="en-US" dirty="0"/>
          </a:p>
          <a:p>
            <a:pPr lvl="1"/>
            <a:endParaRPr lang="en-US" dirty="0"/>
          </a:p>
        </p:txBody>
      </p:sp>
      <p:sp>
        <p:nvSpPr>
          <p:cNvPr id="3" name="Title 2"/>
          <p:cNvSpPr>
            <a:spLocks noGrp="1"/>
          </p:cNvSpPr>
          <p:nvPr>
            <p:ph type="title"/>
          </p:nvPr>
        </p:nvSpPr>
        <p:spPr/>
        <p:txBody>
          <a:bodyPr/>
          <a:lstStyle/>
          <a:p>
            <a:r>
              <a:rPr lang="en-US" dirty="0"/>
              <a:t>Values and Human Rights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err="1"/>
              <a:t>OntarioHuman</a:t>
            </a:r>
            <a:r>
              <a:rPr lang="en-US" dirty="0"/>
              <a:t> Rights Policy on Removing the “Canadian Experience” Barrier states that:</a:t>
            </a:r>
            <a:endParaRPr lang="en-US" dirty="0"/>
          </a:p>
          <a:p>
            <a:pPr marL="585470" lvl="1" indent="0">
              <a:buNone/>
            </a:pPr>
            <a:r>
              <a:rPr lang="en-US" dirty="0"/>
              <a:t>“Employers, representatives of employers and regulatory bodies should not:</a:t>
            </a:r>
            <a:endParaRPr lang="en-US" dirty="0"/>
          </a:p>
          <a:p>
            <a:pPr lvl="1"/>
            <a:r>
              <a:rPr lang="en-US" dirty="0"/>
              <a:t>Require applicants to have prior work experience in Canada to be eligible for a particular job.</a:t>
            </a:r>
            <a:endParaRPr lang="en-US" dirty="0"/>
          </a:p>
          <a:p>
            <a:pPr lvl="1"/>
            <a:r>
              <a:rPr lang="en-US" dirty="0"/>
              <a:t>Assume that an applicant will not succeed in a particular job because he or she lacks Canadian experience.</a:t>
            </a:r>
            <a:endParaRPr lang="en-US" dirty="0"/>
          </a:p>
          <a:p>
            <a:pPr lvl="1"/>
            <a:r>
              <a:rPr lang="en-US" dirty="0"/>
              <a:t>Discount an applicant’s foreign work experience or assign it less weight than their Canadian work experience.</a:t>
            </a:r>
            <a:endParaRPr lang="en-US" dirty="0"/>
          </a:p>
          <a:p>
            <a:pPr lvl="1"/>
            <a:r>
              <a:rPr lang="en-US" dirty="0"/>
              <a:t>Rely on subjective notions of “fit” when considering an applicant’s ability to succeed in the workplace.</a:t>
            </a:r>
            <a:endParaRPr lang="en-US" dirty="0"/>
          </a:p>
          <a:p>
            <a:pPr lvl="1"/>
            <a:r>
              <a:rPr lang="en-US" dirty="0"/>
              <a:t>Include a requirement for prior Canadian work experience in the job posting or ad, or a requirement for qualifications that could only be obtained by working in Canada.</a:t>
            </a:r>
            <a:endParaRPr lang="en-US" dirty="0"/>
          </a:p>
          <a:p>
            <a:pPr lvl="1"/>
            <a:r>
              <a:rPr lang="en-US" dirty="0"/>
              <a:t>Require applicants to disclose their country of origin or the location of their work experience on the job application form.</a:t>
            </a:r>
            <a:endParaRPr lang="en-US" dirty="0"/>
          </a:p>
          <a:p>
            <a:pPr lvl="1"/>
            <a:r>
              <a:rPr lang="en-US" dirty="0"/>
              <a:t>Ask applicants questions that may directly or indirectly reveal where their work experience was obtained.</a:t>
            </a:r>
            <a:endParaRPr lang="en-US" dirty="0"/>
          </a:p>
          <a:p>
            <a:pPr lvl="1"/>
            <a:r>
              <a:rPr lang="en-US" dirty="0"/>
              <a:t>Ask for local references only.”</a:t>
            </a:r>
            <a:endParaRPr lang="en-US" dirty="0"/>
          </a:p>
          <a:p>
            <a:pPr lvl="1"/>
            <a:endParaRPr lang="en-US" dirty="0"/>
          </a:p>
        </p:txBody>
      </p:sp>
      <p:sp>
        <p:nvSpPr>
          <p:cNvPr id="3" name="Title 2"/>
          <p:cNvSpPr>
            <a:spLocks noGrp="1"/>
          </p:cNvSpPr>
          <p:nvPr>
            <p:ph type="title"/>
          </p:nvPr>
        </p:nvSpPr>
        <p:spPr/>
        <p:txBody>
          <a:bodyPr/>
          <a:lstStyle/>
          <a:p>
            <a:r>
              <a:rPr lang="en-US" dirty="0"/>
              <a:t>Values and Human Rights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current </a:t>
            </a:r>
            <a:r>
              <a:rPr lang="en-US" dirty="0" err="1"/>
              <a:t>CaRMS</a:t>
            </a:r>
            <a:r>
              <a:rPr lang="en-US" dirty="0"/>
              <a:t> eligibility and application process fails this test on virtually all points!</a:t>
            </a:r>
            <a:endParaRPr lang="en-US" dirty="0"/>
          </a:p>
        </p:txBody>
      </p:sp>
      <p:sp>
        <p:nvSpPr>
          <p:cNvPr id="3" name="Title 2"/>
          <p:cNvSpPr>
            <a:spLocks noGrp="1"/>
          </p:cNvSpPr>
          <p:nvPr>
            <p:ph type="title"/>
          </p:nvPr>
        </p:nvSpPr>
        <p:spPr/>
        <p:txBody>
          <a:bodyPr/>
          <a:lstStyle/>
          <a:p>
            <a:r>
              <a:rPr lang="en-US" dirty="0"/>
              <a:t>Values and Human Rights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Advocacy!</a:t>
            </a:r>
            <a:endParaRPr lang="en-US" dirty="0"/>
          </a:p>
          <a:p>
            <a:r>
              <a:rPr lang="en-US" dirty="0"/>
              <a:t>Letter writing to MPPs, Ministers of Health, other relevant organizations</a:t>
            </a:r>
            <a:endParaRPr lang="en-US" dirty="0"/>
          </a:p>
          <a:p>
            <a:r>
              <a:rPr lang="en-US" dirty="0"/>
              <a:t>More on this later!</a:t>
            </a:r>
            <a:endParaRPr lang="en-US" dirty="0"/>
          </a:p>
        </p:txBody>
      </p:sp>
      <p:sp>
        <p:nvSpPr>
          <p:cNvPr id="3" name="Title 2"/>
          <p:cNvSpPr>
            <a:spLocks noGrp="1"/>
          </p:cNvSpPr>
          <p:nvPr>
            <p:ph type="title"/>
          </p:nvPr>
        </p:nvSpPr>
        <p:spPr/>
        <p:txBody>
          <a:bodyPr/>
          <a:lstStyle/>
          <a:p>
            <a:r>
              <a:rPr lang="en-US" dirty="0"/>
              <a:t>Where do we go from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a:t>Ultimately you need to impress and stand out.</a:t>
            </a:r>
            <a:endParaRPr lang="en-CA" dirty="0"/>
          </a:p>
          <a:p>
            <a:r>
              <a:rPr lang="en-CA" dirty="0"/>
              <a:t>Start by keeping all the doors open—Canada, US, country in which you studied.</a:t>
            </a:r>
            <a:endParaRPr lang="en-CA" dirty="0"/>
          </a:p>
          <a:p>
            <a:r>
              <a:rPr lang="en-CA" dirty="0"/>
              <a:t>Decide:</a:t>
            </a:r>
            <a:endParaRPr lang="en-CA" dirty="0"/>
          </a:p>
          <a:p>
            <a:pPr lvl="1"/>
            <a:r>
              <a:rPr lang="en-CA" dirty="0"/>
              <a:t>Discipline; and</a:t>
            </a:r>
            <a:endParaRPr lang="en-CA" dirty="0"/>
          </a:p>
          <a:p>
            <a:pPr lvl="1"/>
            <a:r>
              <a:rPr lang="en-CA" dirty="0"/>
              <a:t>First choice of school, province/state, and country.</a:t>
            </a:r>
            <a:endParaRPr lang="en-CA" dirty="0"/>
          </a:p>
          <a:p>
            <a:r>
              <a:rPr lang="en-CA" dirty="0"/>
              <a:t>Electives and rotations are important.</a:t>
            </a:r>
            <a:endParaRPr lang="en-CA" dirty="0"/>
          </a:p>
          <a:p>
            <a:r>
              <a:rPr lang="en-CA" dirty="0"/>
              <a:t>Research publications help impress.</a:t>
            </a:r>
            <a:endParaRPr lang="en-CA" dirty="0"/>
          </a:p>
          <a:p>
            <a:r>
              <a:rPr lang="en-CA" dirty="0"/>
              <a:t>Be aware of application criteria</a:t>
            </a:r>
            <a:endParaRPr lang="en-CA" dirty="0"/>
          </a:p>
        </p:txBody>
      </p:sp>
      <p:sp>
        <p:nvSpPr>
          <p:cNvPr id="2" name="Title 1"/>
          <p:cNvSpPr>
            <a:spLocks noGrp="1"/>
          </p:cNvSpPr>
          <p:nvPr>
            <p:ph type="title"/>
          </p:nvPr>
        </p:nvSpPr>
        <p:spPr/>
        <p:txBody>
          <a:bodyPr/>
          <a:lstStyle/>
          <a:p>
            <a:r>
              <a:rPr lang="en-CA" dirty="0"/>
              <a:t>Goal: Match to a Residency Position</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Recognize that access to residency training is VERY challenging.</a:t>
            </a:r>
            <a:endParaRPr lang="en-CA" dirty="0"/>
          </a:p>
          <a:p>
            <a:pPr marL="0" indent="0">
              <a:buNone/>
            </a:pPr>
            <a:endParaRPr lang="en-CA" dirty="0"/>
          </a:p>
          <a:p>
            <a:r>
              <a:rPr lang="en-CA" dirty="0"/>
              <a:t>What are your options?  Canada, USA, Australia, UK, or somewhere else.</a:t>
            </a:r>
            <a:endParaRPr lang="en-CA" dirty="0"/>
          </a:p>
          <a:p>
            <a:endParaRPr lang="en-CA" dirty="0"/>
          </a:p>
        </p:txBody>
      </p:sp>
      <p:sp>
        <p:nvSpPr>
          <p:cNvPr id="2" name="Title 1"/>
          <p:cNvSpPr>
            <a:spLocks noGrp="1"/>
          </p:cNvSpPr>
          <p:nvPr>
            <p:ph type="title"/>
          </p:nvPr>
        </p:nvSpPr>
        <p:spPr/>
        <p:txBody>
          <a:bodyPr/>
          <a:lstStyle/>
          <a:p>
            <a:r>
              <a:rPr lang="en-CA" dirty="0"/>
              <a:t>Organization and Knowledge critical</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CA" dirty="0"/>
              <a:t> Best to start familiarizing yourself with relevant information as soon as you start medical school.</a:t>
            </a:r>
            <a:endParaRPr lang="en-CA" dirty="0"/>
          </a:p>
          <a:p>
            <a:r>
              <a:rPr lang="en-CA" dirty="0"/>
              <a:t>What do you want to do?  Is it available in your province?  If not, where?</a:t>
            </a:r>
            <a:endParaRPr lang="en-CA" dirty="0"/>
          </a:p>
          <a:p>
            <a:r>
              <a:rPr lang="en-CA" dirty="0"/>
              <a:t>How do I get local connections where I want to be—formal electives?  Privately arranged rotations?</a:t>
            </a:r>
            <a:endParaRPr lang="en-CA" dirty="0"/>
          </a:p>
          <a:p>
            <a:r>
              <a:rPr lang="en-CA" dirty="0"/>
              <a:t>What are the application requirements and timelines for electives?  </a:t>
            </a:r>
            <a:endParaRPr lang="en-CA" dirty="0"/>
          </a:p>
          <a:p>
            <a:r>
              <a:rPr lang="en-CA" dirty="0"/>
              <a:t>What are the eligibility requirements for the provinces to which I want to apply (carms.ca—R-1 match—provincial eligibility)</a:t>
            </a:r>
            <a:endParaRPr lang="en-CA" dirty="0"/>
          </a:p>
          <a:p>
            <a:r>
              <a:rPr lang="en-CA" dirty="0"/>
              <a:t>When must I take the MCCQE Part 1? NAC OSCE? Specific provincial requirement?  </a:t>
            </a:r>
            <a:endParaRPr lang="en-CA" dirty="0"/>
          </a:p>
          <a:p>
            <a:r>
              <a:rPr lang="en-CA" dirty="0"/>
              <a:t>Annotated Timeline developed by Socasma.  </a:t>
            </a:r>
            <a:endParaRPr lang="en-CA" dirty="0"/>
          </a:p>
          <a:p>
            <a:r>
              <a:rPr lang="en-CA" dirty="0"/>
              <a:t>Warning:  Timeline is a tool.  Deadlines change all the time. </a:t>
            </a:r>
            <a:endParaRPr lang="en-CA" dirty="0"/>
          </a:p>
          <a:p>
            <a:endParaRPr lang="en-CA" dirty="0"/>
          </a:p>
          <a:p>
            <a:endParaRPr lang="en-CA" dirty="0"/>
          </a:p>
        </p:txBody>
      </p:sp>
      <p:sp>
        <p:nvSpPr>
          <p:cNvPr id="2" name="Title 1"/>
          <p:cNvSpPr>
            <a:spLocks noGrp="1"/>
          </p:cNvSpPr>
          <p:nvPr>
            <p:ph type="title"/>
          </p:nvPr>
        </p:nvSpPr>
        <p:spPr/>
        <p:txBody>
          <a:bodyPr/>
          <a:lstStyle/>
          <a:p>
            <a:r>
              <a:rPr lang="en-CA" dirty="0"/>
              <a:t>Timeline</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b="1" dirty="0"/>
              <a:t>#1  Meet the eligibility requirements</a:t>
            </a:r>
            <a:endParaRPr lang="en-CA" b="1" dirty="0"/>
          </a:p>
          <a:p>
            <a:r>
              <a:rPr lang="en-CA" dirty="0"/>
              <a:t>Canada.  KNOW CARMS!  </a:t>
            </a:r>
            <a:r>
              <a:rPr lang="en-CA" dirty="0">
                <a:hlinkClick r:id="rId1"/>
              </a:rPr>
              <a:t>https://www.carms.ca/match/r-1-main-residency-match/eligibility-criteria/</a:t>
            </a:r>
            <a:endParaRPr lang="en-CA" dirty="0"/>
          </a:p>
          <a:p>
            <a:pPr lvl="1"/>
            <a:r>
              <a:rPr lang="en-CA" dirty="0"/>
              <a:t>Canadian citizenship or permanent resident status</a:t>
            </a:r>
            <a:endParaRPr lang="en-CA" dirty="0"/>
          </a:p>
          <a:p>
            <a:pPr lvl="1"/>
            <a:r>
              <a:rPr lang="en-CA" dirty="0"/>
              <a:t>Substantial equivalency examinations—MCCQE Part 1 and NAC OSCE</a:t>
            </a:r>
            <a:endParaRPr lang="en-CA" dirty="0"/>
          </a:p>
          <a:p>
            <a:pPr lvl="1"/>
            <a:r>
              <a:rPr lang="en-CA" dirty="0"/>
              <a:t>Language fluency examination if medical school is located in a country where the language of the public is not English</a:t>
            </a:r>
            <a:endParaRPr lang="en-CA" dirty="0"/>
          </a:p>
          <a:p>
            <a:r>
              <a:rPr lang="en-CA" dirty="0"/>
              <a:t>USA</a:t>
            </a:r>
            <a:endParaRPr lang="en-CA" dirty="0"/>
          </a:p>
          <a:p>
            <a:pPr lvl="1"/>
            <a:r>
              <a:rPr lang="en-CA" dirty="0"/>
              <a:t>USMLEs  </a:t>
            </a:r>
            <a:r>
              <a:rPr lang="en-CA" dirty="0">
                <a:hlinkClick r:id="rId2"/>
              </a:rPr>
              <a:t>https://www.usmle.org/</a:t>
            </a:r>
            <a:r>
              <a:rPr lang="en-CA" dirty="0"/>
              <a:t> </a:t>
            </a:r>
            <a:endParaRPr lang="en-CA" dirty="0"/>
          </a:p>
          <a:p>
            <a:r>
              <a:rPr lang="en-CA" dirty="0"/>
              <a:t>Country of Study</a:t>
            </a:r>
            <a:endParaRPr lang="en-CA" dirty="0"/>
          </a:p>
          <a:p>
            <a:endParaRPr lang="en-CA" dirty="0"/>
          </a:p>
          <a:p>
            <a:endParaRPr lang="en-CA" dirty="0"/>
          </a:p>
        </p:txBody>
      </p:sp>
      <p:sp>
        <p:nvSpPr>
          <p:cNvPr id="2" name="Title 1"/>
          <p:cNvSpPr>
            <a:spLocks noGrp="1"/>
          </p:cNvSpPr>
          <p:nvPr>
            <p:ph type="title"/>
          </p:nvPr>
        </p:nvSpPr>
        <p:spPr/>
        <p:txBody>
          <a:bodyPr>
            <a:normAutofit fontScale="90000"/>
          </a:bodyPr>
          <a:lstStyle/>
          <a:p>
            <a:r>
              <a:rPr lang="en-CA" dirty="0"/>
              <a:t>What you have to do. </a:t>
            </a:r>
            <a:br>
              <a:rPr lang="en-CA" dirty="0"/>
            </a:br>
            <a:r>
              <a:rPr lang="en-CA" sz="2000" dirty="0"/>
              <a:t>See:  St. George’s video on YouTube:  </a:t>
            </a:r>
            <a:r>
              <a:rPr lang="en-CA" sz="2000" u="sng" dirty="0">
                <a:hlinkClick r:id="rId3"/>
              </a:rPr>
              <a:t>https://www.youtube.com/watch?v=Rn1IWmRmgS0</a:t>
            </a:r>
            <a:r>
              <a:rPr lang="en-CA" sz="2000" dirty="0"/>
              <a:t> </a:t>
            </a:r>
            <a:br>
              <a:rPr lang="en-CA" sz="2000" dirty="0"/>
            </a:br>
            <a:endParaRPr lang="en-CA"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CaRMS—Canadian Resident Matching Service</a:t>
            </a:r>
            <a:endParaRPr lang="en-CA" dirty="0"/>
          </a:p>
          <a:p>
            <a:r>
              <a:rPr lang="en-CA" dirty="0"/>
              <a:t>USMLEs—United States Medical Licensing Exams</a:t>
            </a:r>
            <a:endParaRPr lang="en-CA" dirty="0"/>
          </a:p>
        </p:txBody>
      </p:sp>
      <p:sp>
        <p:nvSpPr>
          <p:cNvPr id="2" name="Title 1"/>
          <p:cNvSpPr>
            <a:spLocks noGrp="1"/>
          </p:cNvSpPr>
          <p:nvPr>
            <p:ph type="title"/>
          </p:nvPr>
        </p:nvSpPr>
        <p:spPr/>
        <p:txBody>
          <a:bodyPr/>
          <a:lstStyle/>
          <a:p>
            <a:r>
              <a:rPr lang="en-CA" dirty="0"/>
              <a:t>Acronyms</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b="1" dirty="0"/>
              <a:t>#2 Address province specifics: </a:t>
            </a:r>
            <a:r>
              <a:rPr lang="en-CA" dirty="0"/>
              <a:t>PAY ATTENTION TO DETAIL</a:t>
            </a:r>
            <a:endParaRPr lang="en-CA" b="1" dirty="0"/>
          </a:p>
          <a:p>
            <a:pPr marL="0" indent="0">
              <a:buNone/>
            </a:pPr>
            <a:r>
              <a:rPr lang="en-CA" dirty="0"/>
              <a:t>	Each province has its own eligibility criteria</a:t>
            </a:r>
            <a:endParaRPr lang="en-CA" dirty="0"/>
          </a:p>
          <a:p>
            <a:pPr marL="0" indent="0">
              <a:buNone/>
            </a:pPr>
            <a:r>
              <a:rPr lang="en-CA" dirty="0"/>
              <a:t>		-Extra steps to verify degree</a:t>
            </a:r>
            <a:endParaRPr lang="en-CA" dirty="0"/>
          </a:p>
          <a:p>
            <a:pPr marL="0" indent="0">
              <a:buNone/>
            </a:pPr>
            <a:r>
              <a:rPr lang="en-CA" dirty="0"/>
              <a:t>		-Additional examinations</a:t>
            </a:r>
            <a:endParaRPr lang="en-CA" dirty="0"/>
          </a:p>
          <a:p>
            <a:pPr marL="0" indent="0">
              <a:buNone/>
            </a:pPr>
            <a:r>
              <a:rPr lang="en-CA" dirty="0"/>
              <a:t>		-Timing—No. of requirements are before the CaRMS 			application deadlines</a:t>
            </a:r>
            <a:endParaRPr lang="en-CA" dirty="0"/>
          </a:p>
          <a:p>
            <a:pPr marL="0" indent="0">
              <a:buNone/>
            </a:pPr>
            <a:r>
              <a:rPr lang="en-CA" dirty="0"/>
              <a:t>Carms.ca:  Provincial Eligibility Criteria </a:t>
            </a:r>
            <a:r>
              <a:rPr lang="en-CA" dirty="0">
                <a:hlinkClick r:id="rId1"/>
              </a:rPr>
              <a:t>https://www.carms.ca/match/r-1-main-residency-match/eligibility-criteria/</a:t>
            </a:r>
            <a:r>
              <a:rPr lang="en-CA" dirty="0"/>
              <a:t> </a:t>
            </a:r>
            <a:endParaRPr lang="en-CA" dirty="0"/>
          </a:p>
          <a:p>
            <a:pPr marL="0" indent="0">
              <a:buNone/>
            </a:pPr>
            <a:endParaRPr lang="en-CA" dirty="0"/>
          </a:p>
          <a:p>
            <a:pPr marL="0" indent="0">
              <a:buNone/>
            </a:pPr>
            <a:endParaRPr lang="en-CA" dirty="0"/>
          </a:p>
        </p:txBody>
      </p:sp>
      <p:sp>
        <p:nvSpPr>
          <p:cNvPr id="2" name="Title 1"/>
          <p:cNvSpPr>
            <a:spLocks noGrp="1"/>
          </p:cNvSpPr>
          <p:nvPr>
            <p:ph type="title"/>
          </p:nvPr>
        </p:nvSpPr>
        <p:spPr/>
        <p:txBody>
          <a:bodyPr/>
          <a:lstStyle/>
          <a:p>
            <a:r>
              <a:rPr lang="en-CA" dirty="0"/>
              <a:t>What you have to do</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Do your homework.  Do NOT assume.</a:t>
            </a:r>
            <a:endParaRPr lang="en-CA" dirty="0"/>
          </a:p>
        </p:txBody>
      </p:sp>
      <p:sp>
        <p:nvSpPr>
          <p:cNvPr id="3" name="Content Placeholder 2"/>
          <p:cNvSpPr>
            <a:spLocks noGrp="1"/>
          </p:cNvSpPr>
          <p:nvPr>
            <p:ph idx="1"/>
          </p:nvPr>
        </p:nvSpPr>
        <p:spPr/>
        <p:txBody>
          <a:bodyPr/>
          <a:lstStyle/>
          <a:p>
            <a:r>
              <a:rPr lang="en-CA" dirty="0"/>
              <a:t>Programs are different.  </a:t>
            </a:r>
            <a:r>
              <a:rPr lang="en-CA" dirty="0" err="1"/>
              <a:t>Eg</a:t>
            </a:r>
            <a:r>
              <a:rPr lang="en-CA" dirty="0"/>
              <a:t>.  Some will only consider IMGs who have done an elective in their school.</a:t>
            </a:r>
            <a:endParaRPr lang="en-CA" dirty="0"/>
          </a:p>
          <a:p>
            <a:endParaRPr lang="en-CA" dirty="0"/>
          </a:p>
          <a:p>
            <a:r>
              <a:rPr lang="en-CA" dirty="0"/>
              <a:t>Many application deadlines.  Not found in one place.</a:t>
            </a:r>
            <a:endParaRPr lang="en-CA" dirty="0"/>
          </a:p>
          <a:p>
            <a:r>
              <a:rPr lang="en-CA" dirty="0"/>
              <a:t>CaRMS deadlines different than provincial deadlines.</a:t>
            </a:r>
            <a:endParaRPr lang="en-CA" dirty="0"/>
          </a:p>
          <a:p>
            <a:endParaRPr lang="en-CA" dirty="0"/>
          </a:p>
          <a:p>
            <a:r>
              <a:rPr lang="en-CA" dirty="0"/>
              <a:t>Must follow</a:t>
            </a:r>
            <a:endParaRPr lang="en-CA" dirty="0"/>
          </a:p>
          <a:p>
            <a:pPr lvl="1"/>
            <a:r>
              <a:rPr lang="en-CA" dirty="0"/>
              <a:t>Deadlines for exams (mcc.ca; usmle.org)</a:t>
            </a:r>
            <a:endParaRPr lang="en-CA" dirty="0"/>
          </a:p>
          <a:p>
            <a:pPr lvl="1"/>
            <a:r>
              <a:rPr lang="en-CA" dirty="0"/>
              <a:t>CaRMS eligibility requirements; application deadlines for CaRMS</a:t>
            </a:r>
            <a:endParaRPr lang="en-CA" dirty="0"/>
          </a:p>
          <a:p>
            <a:pPr lvl="1"/>
            <a:r>
              <a:rPr lang="en-CA" dirty="0"/>
              <a:t>IMG Provincial websites—eligibility criteria; application deadlines</a:t>
            </a:r>
            <a:endParaRPr lang="en-CA" dirty="0"/>
          </a:p>
          <a:p>
            <a:endParaRPr lang="en-C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a:t>#3.  Make yourself Stand Out</a:t>
            </a:r>
            <a:endParaRPr lang="en-CA" dirty="0"/>
          </a:p>
          <a:p>
            <a:endParaRPr lang="en-CA" dirty="0"/>
          </a:p>
          <a:p>
            <a:r>
              <a:rPr lang="en-CA" dirty="0"/>
              <a:t>Know the criteria in the CaRMS Application early and start building</a:t>
            </a:r>
            <a:endParaRPr lang="en-CA" dirty="0"/>
          </a:p>
          <a:p>
            <a:pPr lvl="1"/>
            <a:r>
              <a:rPr lang="en-CA" dirty="0"/>
              <a:t>the sooner the better:  what you want to do, where you want to do it</a:t>
            </a:r>
            <a:endParaRPr lang="en-CA" dirty="0"/>
          </a:p>
          <a:p>
            <a:pPr lvl="1"/>
            <a:endParaRPr lang="en-CA" dirty="0"/>
          </a:p>
        </p:txBody>
      </p:sp>
      <p:sp>
        <p:nvSpPr>
          <p:cNvPr id="2" name="Title 1"/>
          <p:cNvSpPr>
            <a:spLocks noGrp="1"/>
          </p:cNvSpPr>
          <p:nvPr>
            <p:ph type="title"/>
          </p:nvPr>
        </p:nvSpPr>
        <p:spPr/>
        <p:txBody>
          <a:bodyPr/>
          <a:lstStyle/>
          <a:p>
            <a:r>
              <a:rPr lang="en-CA" dirty="0"/>
              <a:t>What you have to do</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Demonstrated Interest in the Field</a:t>
            </a:r>
            <a:endParaRPr lang="en-CA" dirty="0"/>
          </a:p>
          <a:p>
            <a:r>
              <a:rPr lang="en-CA" dirty="0"/>
              <a:t>Rotated in Canada (or US if seeking US match)</a:t>
            </a:r>
            <a:endParaRPr lang="en-CA" dirty="0"/>
          </a:p>
          <a:p>
            <a:pPr lvl="1"/>
            <a:r>
              <a:rPr lang="en-CA" dirty="0"/>
              <a:t>54.6% did at least 1 elective in the province to which they matched</a:t>
            </a:r>
            <a:endParaRPr lang="en-CA" dirty="0"/>
          </a:p>
          <a:p>
            <a:pPr lvl="1"/>
            <a:r>
              <a:rPr lang="en-CA" dirty="0"/>
              <a:t>32.% did at least 1 elective in the same university to which they matched</a:t>
            </a:r>
            <a:endParaRPr lang="en-CA" dirty="0"/>
          </a:p>
          <a:p>
            <a:pPr lvl="1"/>
            <a:r>
              <a:rPr lang="en-CA" dirty="0"/>
              <a:t>47.0% did at least 1 elective in the same discipline to which they matched</a:t>
            </a:r>
            <a:endParaRPr lang="en-CA" dirty="0"/>
          </a:p>
          <a:p>
            <a:pPr marL="457200" lvl="1" indent="0">
              <a:buNone/>
            </a:pPr>
            <a:endParaRPr lang="en-CA" dirty="0"/>
          </a:p>
          <a:p>
            <a:r>
              <a:rPr lang="en-CA" dirty="0"/>
              <a:t>Letters of Reference from Local Physicians</a:t>
            </a:r>
            <a:endParaRPr lang="en-CA" dirty="0"/>
          </a:p>
          <a:p>
            <a:r>
              <a:rPr lang="en-CA" dirty="0"/>
              <a:t>Good results in examinations</a:t>
            </a:r>
            <a:endParaRPr lang="en-CA" dirty="0"/>
          </a:p>
          <a:p>
            <a:r>
              <a:rPr lang="en-CA" dirty="0"/>
              <a:t>People knowing you is important—electives, research, </a:t>
            </a:r>
            <a:r>
              <a:rPr lang="en-CA" dirty="0" err="1"/>
              <a:t>observerships</a:t>
            </a:r>
            <a:endParaRPr lang="en-CA" dirty="0"/>
          </a:p>
          <a:p>
            <a:pPr marL="457200" lvl="1" indent="0">
              <a:buNone/>
            </a:pPr>
            <a:endParaRPr lang="en-CA" dirty="0"/>
          </a:p>
          <a:p>
            <a:endParaRPr lang="en-CA" dirty="0"/>
          </a:p>
        </p:txBody>
      </p:sp>
      <p:sp>
        <p:nvSpPr>
          <p:cNvPr id="2" name="Title 1"/>
          <p:cNvSpPr>
            <a:spLocks noGrp="1"/>
          </p:cNvSpPr>
          <p:nvPr>
            <p:ph type="title"/>
          </p:nvPr>
        </p:nvSpPr>
        <p:spPr/>
        <p:txBody>
          <a:bodyPr/>
          <a:lstStyle/>
          <a:p>
            <a:r>
              <a:rPr lang="en-CA" dirty="0"/>
              <a:t>Characteristics that correlate to successful match</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Know the CaRMS application headings so you can start building your application right away.</a:t>
            </a:r>
            <a:endParaRPr lang="en-CA" dirty="0"/>
          </a:p>
          <a:p>
            <a:endParaRPr lang="en-CA" dirty="0"/>
          </a:p>
          <a:p>
            <a:r>
              <a:rPr lang="en-CA" dirty="0"/>
              <a:t>Personal Profile</a:t>
            </a:r>
            <a:endParaRPr lang="en-CA" dirty="0"/>
          </a:p>
          <a:p>
            <a:pPr lvl="1"/>
            <a:r>
              <a:rPr lang="en-CA" dirty="0"/>
              <a:t>Letter introducing yourself (including why you are interested in the program)</a:t>
            </a:r>
            <a:endParaRPr lang="en-CA" dirty="0"/>
          </a:p>
          <a:p>
            <a:pPr lvl="1"/>
            <a:r>
              <a:rPr lang="en-CA" dirty="0"/>
              <a:t>Languages</a:t>
            </a:r>
            <a:endParaRPr lang="en-CA" dirty="0"/>
          </a:p>
        </p:txBody>
      </p:sp>
      <p:sp>
        <p:nvSpPr>
          <p:cNvPr id="2" name="Title 1"/>
          <p:cNvSpPr>
            <a:spLocks noGrp="1"/>
          </p:cNvSpPr>
          <p:nvPr>
            <p:ph type="title"/>
          </p:nvPr>
        </p:nvSpPr>
        <p:spPr/>
        <p:txBody>
          <a:bodyPr/>
          <a:lstStyle/>
          <a:p>
            <a:r>
              <a:rPr lang="en-CA" dirty="0"/>
              <a:t>Know what is in the application form</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63647"/>
            <a:ext cx="10515600" cy="4351338"/>
          </a:xfrm>
        </p:spPr>
        <p:txBody>
          <a:bodyPr/>
          <a:lstStyle/>
          <a:p>
            <a:r>
              <a:rPr lang="en-CA" dirty="0"/>
              <a:t>Achievements and Interests</a:t>
            </a:r>
            <a:endParaRPr lang="en-CA" dirty="0"/>
          </a:p>
          <a:p>
            <a:pPr lvl="1"/>
            <a:r>
              <a:rPr lang="en-CA" dirty="0"/>
              <a:t>Memberships, associations, committees</a:t>
            </a:r>
            <a:endParaRPr lang="en-CA" dirty="0"/>
          </a:p>
          <a:p>
            <a:pPr lvl="1"/>
            <a:r>
              <a:rPr lang="en-CA" dirty="0"/>
              <a:t>Honours and Awards</a:t>
            </a:r>
            <a:endParaRPr lang="en-CA" dirty="0"/>
          </a:p>
          <a:p>
            <a:pPr lvl="1"/>
            <a:r>
              <a:rPr lang="en-CA" dirty="0"/>
              <a:t>Leadership/Administrative position in medicine</a:t>
            </a:r>
            <a:endParaRPr lang="en-CA" dirty="0"/>
          </a:p>
          <a:p>
            <a:pPr lvl="1"/>
            <a:r>
              <a:rPr lang="en-CA" dirty="0"/>
              <a:t>Other accomplishments</a:t>
            </a:r>
            <a:endParaRPr lang="en-CA" dirty="0"/>
          </a:p>
          <a:p>
            <a:pPr lvl="1"/>
            <a:r>
              <a:rPr lang="en-CA" dirty="0"/>
              <a:t>Interests</a:t>
            </a:r>
            <a:endParaRPr lang="en-CA" dirty="0"/>
          </a:p>
        </p:txBody>
      </p:sp>
      <p:sp>
        <p:nvSpPr>
          <p:cNvPr id="2" name="Title 1"/>
          <p:cNvSpPr>
            <a:spLocks noGrp="1"/>
          </p:cNvSpPr>
          <p:nvPr>
            <p:ph type="title"/>
          </p:nvPr>
        </p:nvSpPr>
        <p:spPr/>
        <p:txBody>
          <a:bodyPr/>
          <a:lstStyle/>
          <a:p>
            <a:r>
              <a:rPr lang="en-CA" dirty="0"/>
              <a:t>Know what is in the application form</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351338"/>
          </a:xfrm>
        </p:spPr>
        <p:txBody>
          <a:bodyPr/>
          <a:lstStyle/>
          <a:p>
            <a:r>
              <a:rPr lang="en-CA" dirty="0"/>
              <a:t>Education</a:t>
            </a:r>
            <a:endParaRPr lang="en-CA" dirty="0"/>
          </a:p>
          <a:p>
            <a:pPr lvl="1"/>
            <a:r>
              <a:rPr lang="en-CA" dirty="0"/>
              <a:t>Non-Medical</a:t>
            </a:r>
            <a:endParaRPr lang="en-CA" dirty="0"/>
          </a:p>
          <a:p>
            <a:pPr lvl="1"/>
            <a:r>
              <a:rPr lang="en-CA" dirty="0"/>
              <a:t>Medical</a:t>
            </a:r>
            <a:endParaRPr lang="en-CA" dirty="0"/>
          </a:p>
          <a:p>
            <a:pPr lvl="1"/>
            <a:r>
              <a:rPr lang="en-CA" dirty="0"/>
              <a:t>Postgraduate Medical Training/Internships</a:t>
            </a:r>
            <a:endParaRPr lang="en-CA" dirty="0"/>
          </a:p>
          <a:p>
            <a:pPr lvl="1"/>
            <a:r>
              <a:rPr lang="en-CA" dirty="0"/>
              <a:t>Non-Clinical Training</a:t>
            </a:r>
            <a:endParaRPr lang="en-CA" dirty="0"/>
          </a:p>
          <a:p>
            <a:pPr lvl="1"/>
            <a:r>
              <a:rPr lang="en-CA" dirty="0"/>
              <a:t>Clinical Electives ***</a:t>
            </a:r>
            <a:endParaRPr lang="en-CA" dirty="0"/>
          </a:p>
          <a:p>
            <a:pPr lvl="2"/>
            <a:r>
              <a:rPr lang="en-CA" dirty="0"/>
              <a:t>Place of electives correlated to matching</a:t>
            </a:r>
            <a:endParaRPr lang="en-CA" dirty="0"/>
          </a:p>
          <a:p>
            <a:pPr lvl="3"/>
            <a:r>
              <a:rPr lang="en-CA" dirty="0"/>
              <a:t>Location</a:t>
            </a:r>
            <a:endParaRPr lang="en-CA" dirty="0"/>
          </a:p>
          <a:p>
            <a:pPr lvl="3"/>
            <a:r>
              <a:rPr lang="en-CA" dirty="0"/>
              <a:t>Discipline</a:t>
            </a:r>
            <a:endParaRPr lang="en-CA" dirty="0"/>
          </a:p>
          <a:p>
            <a:pPr lvl="3"/>
            <a:endParaRPr lang="en-CA" dirty="0"/>
          </a:p>
          <a:p>
            <a:pPr lvl="3"/>
            <a:endParaRPr lang="en-CA" dirty="0"/>
          </a:p>
          <a:p>
            <a:pPr lvl="3"/>
            <a:endParaRPr lang="en-CA" dirty="0"/>
          </a:p>
        </p:txBody>
      </p:sp>
      <p:sp>
        <p:nvSpPr>
          <p:cNvPr id="2" name="Title 1"/>
          <p:cNvSpPr>
            <a:spLocks noGrp="1"/>
          </p:cNvSpPr>
          <p:nvPr>
            <p:ph type="title"/>
          </p:nvPr>
        </p:nvSpPr>
        <p:spPr/>
        <p:txBody>
          <a:bodyPr/>
          <a:lstStyle/>
          <a:p>
            <a:r>
              <a:rPr lang="en-CA" dirty="0"/>
              <a:t>Know What is in the Application</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914400" lvl="2" indent="0">
              <a:buNone/>
            </a:pPr>
            <a:r>
              <a:rPr lang="en-CA" sz="2400" dirty="0"/>
              <a:t>Availability of electives is limited.</a:t>
            </a:r>
            <a:endParaRPr lang="en-CA" sz="2400" dirty="0"/>
          </a:p>
          <a:p>
            <a:pPr marL="914400" lvl="2" indent="0">
              <a:buNone/>
            </a:pPr>
            <a:r>
              <a:rPr lang="en-CA" sz="2400" dirty="0"/>
              <a:t>Look into requirements, application process, deadlines now.</a:t>
            </a:r>
            <a:endParaRPr lang="en-CA" sz="2400" dirty="0"/>
          </a:p>
          <a:p>
            <a:pPr lvl="3"/>
            <a:r>
              <a:rPr lang="en-CA" sz="2400" dirty="0"/>
              <a:t>Many programs in Canada will only take CSA/IMGs from specified countries, in certain time periods, and for certain lengths.  </a:t>
            </a:r>
            <a:endParaRPr lang="en-CA" sz="2400" dirty="0"/>
          </a:p>
          <a:p>
            <a:pPr lvl="3"/>
            <a:r>
              <a:rPr lang="en-CA" sz="2400" dirty="0"/>
              <a:t>Coordinated through Association of Faculties of Medicine of Canada.  Go to their website—afmc.ca.  </a:t>
            </a:r>
            <a:r>
              <a:rPr lang="en-CA" sz="2400" dirty="0">
                <a:hlinkClick r:id="rId1"/>
              </a:rPr>
              <a:t>www.afmcstudentportal.ca</a:t>
            </a:r>
            <a:endParaRPr lang="en-CA" sz="2400" dirty="0"/>
          </a:p>
          <a:p>
            <a:pPr lvl="3"/>
            <a:r>
              <a:rPr lang="en-CA" sz="2400" dirty="0"/>
              <a:t>No central registry for American electives.  </a:t>
            </a:r>
            <a:endParaRPr lang="en-CA" sz="2400" dirty="0"/>
          </a:p>
          <a:p>
            <a:pPr lvl="3"/>
            <a:r>
              <a:rPr lang="en-CA" sz="2400" dirty="0"/>
              <a:t>BUT some schools and practitioners will offer electives outside of the portal Some schools do not take CSA/IMGs at all.</a:t>
            </a:r>
            <a:endParaRPr lang="en-CA" sz="2400" dirty="0"/>
          </a:p>
          <a:p>
            <a:pPr lvl="3"/>
            <a:r>
              <a:rPr lang="en-CA" sz="2400" dirty="0"/>
              <a:t>Your school may have a relationship with a North American school.</a:t>
            </a:r>
            <a:endParaRPr lang="en-CA" sz="2400" dirty="0"/>
          </a:p>
          <a:p>
            <a:pPr marL="457200" lvl="1" indent="0">
              <a:buNone/>
            </a:pPr>
            <a:endParaRPr lang="en-CA" dirty="0"/>
          </a:p>
        </p:txBody>
      </p:sp>
      <p:sp>
        <p:nvSpPr>
          <p:cNvPr id="2" name="Title 1"/>
          <p:cNvSpPr>
            <a:spLocks noGrp="1"/>
          </p:cNvSpPr>
          <p:nvPr>
            <p:ph type="title"/>
          </p:nvPr>
        </p:nvSpPr>
        <p:spPr/>
        <p:txBody>
          <a:bodyPr/>
          <a:lstStyle/>
          <a:p>
            <a:r>
              <a:rPr lang="en-CA" b="1" dirty="0"/>
              <a:t>Electives</a:t>
            </a:r>
            <a:endParaRPr lang="en-CA"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41630" lvl="0" indent="-341630" defTabSz="912495" fontAlgn="base">
              <a:lnSpc>
                <a:spcPct val="100000"/>
              </a:lnSpc>
              <a:spcBef>
                <a:spcPct val="20000"/>
              </a:spcBef>
              <a:spcAft>
                <a:spcPct val="0"/>
              </a:spcAft>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Electives in Canadian medical schools require that core rotations in your selected discipline be completed before you apply.</a:t>
            </a: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1630" lvl="0" indent="-341630" defTabSz="912495" fontAlgn="base">
              <a:lnSpc>
                <a:spcPct val="100000"/>
              </a:lnSpc>
              <a:spcBef>
                <a:spcPct val="20000"/>
              </a:spcBef>
              <a:spcAft>
                <a:spcPct val="0"/>
              </a:spcAft>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Apply early--at least 9 months to a year in advance.</a:t>
            </a: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1630" lvl="0" indent="-341630" defTabSz="912495" fontAlgn="base">
              <a:lnSpc>
                <a:spcPct val="100000"/>
              </a:lnSpc>
              <a:spcBef>
                <a:spcPct val="20000"/>
              </a:spcBef>
              <a:spcAft>
                <a:spcPct val="0"/>
              </a:spcAft>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It is possible to complete more than 12 weeks but not at same school or location.</a:t>
            </a: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1630" lvl="0" indent="-341630" defTabSz="912495" fontAlgn="base">
              <a:lnSpc>
                <a:spcPct val="100000"/>
              </a:lnSpc>
              <a:spcBef>
                <a:spcPct val="20000"/>
              </a:spcBef>
              <a:spcAft>
                <a:spcPct val="0"/>
              </a:spcAft>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A number of international schools are associated with North American schools and facilitate some electives. </a:t>
            </a: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1630" lvl="0" indent="-341630" defTabSz="912495" fontAlgn="base">
              <a:lnSpc>
                <a:spcPct val="100000"/>
              </a:lnSpc>
              <a:spcBef>
                <a:spcPct val="20000"/>
              </a:spcBef>
              <a:spcAft>
                <a:spcPct val="0"/>
              </a:spcAft>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Most often electives are done between the penultimate and final year but these can be done earlier.  Look at afmc.ca and see what you can find.  Contact physicians directly.</a:t>
            </a: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1630" lvl="0" indent="-341630" defTabSz="912495" fontAlgn="base">
              <a:lnSpc>
                <a:spcPct val="100000"/>
              </a:lnSpc>
              <a:spcBef>
                <a:spcPct val="20000"/>
              </a:spcBef>
              <a:spcAft>
                <a:spcPct val="0"/>
              </a:spcAft>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All international medical schools require that the supervising physician be associated with a university and provide an evaluation to the international school. </a:t>
            </a: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lvl="0" indent="0" defTabSz="912495" fontAlgn="base">
              <a:lnSpc>
                <a:spcPct val="100000"/>
              </a:lnSpc>
              <a:spcBef>
                <a:spcPct val="20000"/>
              </a:spcBef>
              <a:spcAft>
                <a:spcPct val="0"/>
              </a:spcAft>
              <a:buNone/>
            </a:pP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1630" lvl="0" indent="-341630" defTabSz="912495" fontAlgn="base">
              <a:lnSpc>
                <a:spcPct val="100000"/>
              </a:lnSpc>
              <a:spcBef>
                <a:spcPct val="20000"/>
              </a:spcBef>
              <a:spcAft>
                <a:spcPct val="0"/>
              </a:spcAft>
            </a:pP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CA" dirty="0"/>
          </a:p>
        </p:txBody>
      </p:sp>
      <p:sp>
        <p:nvSpPr>
          <p:cNvPr id="2" name="Title 1"/>
          <p:cNvSpPr>
            <a:spLocks noGrp="1"/>
          </p:cNvSpPr>
          <p:nvPr>
            <p:ph type="title"/>
          </p:nvPr>
        </p:nvSpPr>
        <p:spPr/>
        <p:txBody>
          <a:bodyPr/>
          <a:lstStyle/>
          <a:p>
            <a:r>
              <a:rPr lang="en-CA" dirty="0"/>
              <a:t>Electives and Rotations</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CA" dirty="0"/>
              <a:t>Reference Letters critical.</a:t>
            </a:r>
            <a:endParaRPr lang="en-CA" dirty="0"/>
          </a:p>
          <a:p>
            <a:r>
              <a:rPr lang="en-CA" dirty="0"/>
              <a:t>Electives is where you get them.</a:t>
            </a:r>
            <a:endParaRPr lang="en-CA" dirty="0"/>
          </a:p>
          <a:p>
            <a:r>
              <a:rPr lang="en-CA" dirty="0"/>
              <a:t>Stand out.</a:t>
            </a:r>
            <a:endParaRPr lang="en-CA" dirty="0"/>
          </a:p>
          <a:p>
            <a:r>
              <a:rPr lang="en-CA" dirty="0"/>
              <a:t>Ask—</a:t>
            </a:r>
            <a:endParaRPr lang="en-CA" dirty="0"/>
          </a:p>
          <a:p>
            <a:pPr lvl="1"/>
            <a:r>
              <a:rPr lang="en-CA" dirty="0"/>
              <a:t>Can supervisor give a positive reference.</a:t>
            </a:r>
            <a:endParaRPr lang="en-CA" dirty="0"/>
          </a:p>
          <a:p>
            <a:pPr lvl="1"/>
            <a:r>
              <a:rPr lang="en-CA" dirty="0"/>
              <a:t>Best if they can write it right away and hold it.  </a:t>
            </a:r>
            <a:endParaRPr lang="en-CA" dirty="0"/>
          </a:p>
          <a:p>
            <a:pPr lvl="1"/>
            <a:r>
              <a:rPr lang="en-CA" dirty="0"/>
              <a:t>Once you have referees, confirm closer to the CaRMS application that they are still willing to write the letter. Send them a package, including the following:</a:t>
            </a:r>
            <a:br>
              <a:rPr lang="en-CA" dirty="0"/>
            </a:br>
            <a:r>
              <a:rPr lang="en-CA" dirty="0"/>
              <a:t>1.  Instructions on how to send the reference letter (online vs paper) &amp; if they choose paper, send a pre-addressed envelope with postage attached for them</a:t>
            </a:r>
            <a:br>
              <a:rPr lang="en-CA" dirty="0"/>
            </a:br>
            <a:r>
              <a:rPr lang="en-CA" dirty="0"/>
              <a:t>2. Relevant deadlines – </a:t>
            </a:r>
            <a:r>
              <a:rPr lang="en-CA" dirty="0" err="1"/>
              <a:t>ie</a:t>
            </a:r>
            <a:r>
              <a:rPr lang="en-CA" dirty="0"/>
              <a:t> the CaRMS submission deadline, and your own personal one)</a:t>
            </a:r>
            <a:br>
              <a:rPr lang="en-CA" dirty="0"/>
            </a:br>
            <a:r>
              <a:rPr lang="en-CA" dirty="0"/>
              <a:t>3. CV/clinical resume/photo</a:t>
            </a:r>
            <a:br>
              <a:rPr lang="en-CA" dirty="0"/>
            </a:br>
            <a:r>
              <a:rPr lang="en-CA" dirty="0"/>
              <a:t>4. Summary of comments/feedback you received from others as well as their own (copy of evaluation forms etc.)</a:t>
            </a:r>
            <a:br>
              <a:rPr lang="en-CA" dirty="0"/>
            </a:br>
            <a:r>
              <a:rPr lang="en-CA" dirty="0"/>
              <a:t>5. Guidelines to writing reference letters</a:t>
            </a:r>
            <a:br>
              <a:rPr lang="en-CA" dirty="0"/>
            </a:br>
            <a:r>
              <a:rPr lang="en-CA" dirty="0"/>
              <a:t>6. SUBMISSION DEADLINE (again – super important!)</a:t>
            </a:r>
            <a:br>
              <a:rPr lang="en-CA" dirty="0"/>
            </a:br>
            <a:r>
              <a:rPr lang="en-CA" dirty="0"/>
              <a:t>A week before your own personal deadline, send them a friendly reminder asking about any questions they might have for you, or any problems they are having with submitting the letter. For the letter to be written right after the elective</a:t>
            </a:r>
            <a:endParaRPr lang="en-CA" dirty="0"/>
          </a:p>
        </p:txBody>
      </p:sp>
      <p:sp>
        <p:nvSpPr>
          <p:cNvPr id="2" name="Title 1"/>
          <p:cNvSpPr>
            <a:spLocks noGrp="1"/>
          </p:cNvSpPr>
          <p:nvPr>
            <p:ph type="title"/>
          </p:nvPr>
        </p:nvSpPr>
        <p:spPr/>
        <p:txBody>
          <a:bodyPr/>
          <a:lstStyle/>
          <a:p>
            <a:r>
              <a:rPr lang="en-CA" dirty="0"/>
              <a:t>Electives is where you get Reference Letters</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14350" indent="-514350">
              <a:buAutoNum type="alphaUcPeriod"/>
            </a:pPr>
            <a:r>
              <a:rPr lang="en-CA" u="sng" dirty="0"/>
              <a:t>Student Support.</a:t>
            </a:r>
            <a:endParaRPr lang="en-CA" u="sng" dirty="0"/>
          </a:p>
          <a:p>
            <a:r>
              <a:rPr lang="en-CA" dirty="0"/>
              <a:t>Information on website—socasma.com</a:t>
            </a:r>
            <a:endParaRPr lang="en-CA" dirty="0"/>
          </a:p>
          <a:p>
            <a:pPr lvl="1"/>
            <a:r>
              <a:rPr lang="en-CA" dirty="0"/>
              <a:t>Some can only be accessed by members</a:t>
            </a:r>
            <a:endParaRPr lang="en-CA" dirty="0"/>
          </a:p>
          <a:p>
            <a:r>
              <a:rPr lang="en-CA" dirty="0"/>
              <a:t>Facebook page—Society of Canadians Studying Medicine Abroad</a:t>
            </a:r>
            <a:endParaRPr lang="en-CA" dirty="0"/>
          </a:p>
          <a:p>
            <a:r>
              <a:rPr lang="en-CA" dirty="0">
                <a:hlinkClick r:id="rId1"/>
              </a:rPr>
              <a:t>Email—socasma@outlook.com</a:t>
            </a:r>
            <a:endParaRPr lang="en-CA" dirty="0"/>
          </a:p>
          <a:p>
            <a:endParaRPr lang="en-CA" dirty="0"/>
          </a:p>
          <a:p>
            <a:pPr marL="514350" indent="-514350">
              <a:buAutoNum type="alphaUcPeriod" startAt="2"/>
            </a:pPr>
            <a:r>
              <a:rPr lang="en-CA" dirty="0"/>
              <a:t>Change the current system that discriminates against international medical graduates via legal action.</a:t>
            </a:r>
            <a:endParaRPr lang="en-CA" dirty="0"/>
          </a:p>
          <a:p>
            <a:pPr marL="0" indent="0">
              <a:buNone/>
            </a:pPr>
            <a:endParaRPr lang="en-CA" u="sng" dirty="0"/>
          </a:p>
          <a:p>
            <a:pPr marL="514350" indent="-514350">
              <a:buAutoNum type="alphaUcPeriod" startAt="3"/>
            </a:pPr>
            <a:r>
              <a:rPr lang="en-CA" dirty="0"/>
              <a:t>Improve access to Canadian residency training.</a:t>
            </a:r>
            <a:endParaRPr lang="en-CA" dirty="0"/>
          </a:p>
          <a:p>
            <a:pPr marL="514350" indent="-514350">
              <a:buAutoNum type="alphaUcPeriod" startAt="3"/>
            </a:pPr>
            <a:endParaRPr lang="en-CA" dirty="0"/>
          </a:p>
          <a:p>
            <a:pPr marL="514350" indent="-514350">
              <a:buAutoNum type="alphaUcPeriod" startAt="3"/>
            </a:pPr>
            <a:r>
              <a:rPr lang="en-CA" dirty="0"/>
              <a:t>Fight to retain access to American residency training.</a:t>
            </a:r>
            <a:endParaRPr lang="en-CA" dirty="0"/>
          </a:p>
        </p:txBody>
      </p:sp>
      <p:sp>
        <p:nvSpPr>
          <p:cNvPr id="2" name="Title 1"/>
          <p:cNvSpPr>
            <a:spLocks noGrp="1"/>
          </p:cNvSpPr>
          <p:nvPr>
            <p:ph type="title"/>
          </p:nvPr>
        </p:nvSpPr>
        <p:spPr/>
        <p:txBody>
          <a:bodyPr>
            <a:normAutofit fontScale="90000"/>
          </a:bodyPr>
          <a:lstStyle/>
          <a:p>
            <a:r>
              <a:rPr lang="en-CA" b="1" dirty="0"/>
              <a:t>PURPOSE OF THE SOCIETY OF CANADIANS STUDYING MEDICINE ABROAD (SOCASMA)</a:t>
            </a:r>
            <a:endParaRPr lang="en-CA"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Don’t forget the details:  criminal record </a:t>
            </a:r>
            <a:r>
              <a:rPr lang="en-US" dirty="0" err="1"/>
              <a:t>che</a:t>
            </a:r>
            <a:r>
              <a:rPr lang="fr-CA" altLang="en-US" dirty="0" err="1"/>
              <a:t>c</a:t>
            </a:r>
            <a:r>
              <a:rPr lang="en-US" dirty="0" err="1"/>
              <a:t>k</a:t>
            </a:r>
            <a:r>
              <a:rPr lang="en-US" dirty="0"/>
              <a:t>, immunization, insurance, etc.</a:t>
            </a:r>
            <a:endParaRPr lang="en-US" dirty="0"/>
          </a:p>
          <a:p>
            <a:r>
              <a:rPr lang="en-US" dirty="0"/>
              <a:t>Private electives.  Students used to be able to freely approach individual Physicians associated with UBC for electives and rotations in final or earlier years, but the Physicians have to clear the elective with UBC.  Recently some universities like McMaster are downright nasty about it.</a:t>
            </a:r>
            <a:endParaRPr lang="en-US" dirty="0"/>
          </a:p>
          <a:p>
            <a:r>
              <a:rPr lang="en-US" dirty="0"/>
              <a:t>Registration with the College of Physicians and Surgeons is required</a:t>
            </a:r>
            <a:endParaRPr lang="en-CA" dirty="0"/>
          </a:p>
        </p:txBody>
      </p:sp>
      <p:sp>
        <p:nvSpPr>
          <p:cNvPr id="2" name="Title 1"/>
          <p:cNvSpPr>
            <a:spLocks noGrp="1"/>
          </p:cNvSpPr>
          <p:nvPr>
            <p:ph type="title"/>
          </p:nvPr>
        </p:nvSpPr>
        <p:spPr/>
        <p:txBody>
          <a:bodyPr/>
          <a:lstStyle/>
          <a:p>
            <a:r>
              <a:rPr lang="en-CA" dirty="0"/>
              <a:t>More on Electives</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dirty="0"/>
              <a:t>Examinations</a:t>
            </a:r>
            <a:endParaRPr lang="en-CA" dirty="0"/>
          </a:p>
          <a:p>
            <a:r>
              <a:rPr lang="en-CA" dirty="0"/>
              <a:t>Substantial equivalency exams:  </a:t>
            </a:r>
            <a:endParaRPr lang="en-CA" dirty="0"/>
          </a:p>
          <a:p>
            <a:r>
              <a:rPr lang="en-CA" dirty="0"/>
              <a:t>Canada:  MCCQE1 and NAC OSCE  mcc.ca; </a:t>
            </a:r>
            <a:endParaRPr lang="en-CA" dirty="0"/>
          </a:p>
          <a:p>
            <a:r>
              <a:rPr lang="en-CA" dirty="0"/>
              <a:t>USMLEs  usmle.org</a:t>
            </a:r>
            <a:endParaRPr lang="en-CA" dirty="0"/>
          </a:p>
          <a:p>
            <a:r>
              <a:rPr lang="en-CA" dirty="0"/>
              <a:t>Other examinations</a:t>
            </a:r>
            <a:endParaRPr lang="en-CA" dirty="0"/>
          </a:p>
          <a:p>
            <a:r>
              <a:rPr lang="en-CA" dirty="0"/>
              <a:t>Provincial examinations (CAP, CASPER)</a:t>
            </a:r>
            <a:endParaRPr lang="en-CA" dirty="0"/>
          </a:p>
          <a:p>
            <a:r>
              <a:rPr lang="en-CA" dirty="0"/>
              <a:t>English proficiency</a:t>
            </a:r>
            <a:endParaRPr lang="en-CA" dirty="0"/>
          </a:p>
          <a:p>
            <a:r>
              <a:rPr lang="en-CA" dirty="0"/>
              <a:t>Assessments</a:t>
            </a:r>
            <a:endParaRPr lang="en-CA" dirty="0"/>
          </a:p>
          <a:p>
            <a:r>
              <a:rPr lang="en-CA" dirty="0"/>
              <a:t>Certifications</a:t>
            </a:r>
            <a:endParaRPr lang="en-CA" dirty="0"/>
          </a:p>
          <a:p>
            <a:endParaRPr lang="en-CA" dirty="0"/>
          </a:p>
        </p:txBody>
      </p:sp>
      <p:sp>
        <p:nvSpPr>
          <p:cNvPr id="2" name="Title 1"/>
          <p:cNvSpPr>
            <a:spLocks noGrp="1"/>
          </p:cNvSpPr>
          <p:nvPr>
            <p:ph type="title"/>
          </p:nvPr>
        </p:nvSpPr>
        <p:spPr/>
        <p:txBody>
          <a:bodyPr/>
          <a:lstStyle/>
          <a:p>
            <a:r>
              <a:rPr lang="en-CA" dirty="0"/>
              <a:t>Know what is in the CaRMS </a:t>
            </a:r>
            <a:r>
              <a:rPr lang="en-CA" dirty="0" err="1"/>
              <a:t>Applica</a:t>
            </a:r>
            <a:r>
              <a:rPr lang="fr-CA" altLang="en-CA" dirty="0" err="1"/>
              <a:t>t</a:t>
            </a:r>
            <a:r>
              <a:rPr lang="en-CA" dirty="0" err="1"/>
              <a:t>ion</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Proving Substantial Equivalence</a:t>
            </a:r>
            <a:br>
              <a:rPr lang="en-CA" dirty="0"/>
            </a:br>
            <a:r>
              <a:rPr lang="en-CA" dirty="0"/>
              <a:t>MCCQE1—Information at mcc.ca</a:t>
            </a:r>
            <a:endParaRPr lang="en-CA" dirty="0"/>
          </a:p>
        </p:txBody>
      </p:sp>
      <p:sp>
        <p:nvSpPr>
          <p:cNvPr id="3" name="Content Placeholder 2"/>
          <p:cNvSpPr>
            <a:spLocks noGrp="1"/>
          </p:cNvSpPr>
          <p:nvPr>
            <p:ph idx="1"/>
          </p:nvPr>
        </p:nvSpPr>
        <p:spPr/>
        <p:txBody>
          <a:bodyPr/>
          <a:lstStyle/>
          <a:p>
            <a:pPr marL="0" indent="0">
              <a:buNone/>
            </a:pPr>
            <a:r>
              <a:rPr lang="en-CA" dirty="0"/>
              <a:t>Goals:  </a:t>
            </a:r>
            <a:endParaRPr lang="en-CA" dirty="0"/>
          </a:p>
          <a:p>
            <a:pPr marL="0" indent="0">
              <a:buNone/>
            </a:pPr>
            <a:r>
              <a:rPr lang="en-CA" dirty="0"/>
              <a:t>-Modernize exams to better address patient population health issues and psychosocial aspects of care.</a:t>
            </a:r>
            <a:endParaRPr lang="en-CA" dirty="0"/>
          </a:p>
          <a:p>
            <a:pPr marL="0" indent="0">
              <a:buNone/>
            </a:pPr>
            <a:endParaRPr lang="en-CA" dirty="0"/>
          </a:p>
          <a:p>
            <a:pPr marL="0" indent="0">
              <a:buNone/>
            </a:pPr>
            <a:r>
              <a:rPr lang="en-CA" dirty="0"/>
              <a:t>-Ensure critical core competencies, knowledge, skills, and behaviour</a:t>
            </a:r>
            <a:endParaRPr lang="en-CA" dirty="0"/>
          </a:p>
          <a:p>
            <a:pPr marL="0" indent="0">
              <a:buNone/>
            </a:pPr>
            <a:endParaRPr lang="en-CA" dirty="0"/>
          </a:p>
          <a:p>
            <a:pPr marL="0" indent="0">
              <a:buNone/>
            </a:pPr>
            <a:r>
              <a:rPr lang="en-CA" dirty="0"/>
              <a:t>-Expand preparatory materials and enhance these to feature more in-depth content</a:t>
            </a:r>
            <a:endParaRPr lang="en-CA" dirty="0"/>
          </a:p>
          <a:p>
            <a:pPr marL="0" indent="0">
              <a:buNone/>
            </a:pPr>
            <a:endParaRPr lang="en-CA" dirty="0"/>
          </a:p>
          <a:p>
            <a:pPr marL="0" indent="0">
              <a:buNone/>
            </a:pPr>
            <a:r>
              <a:rPr lang="en-CA" dirty="0"/>
              <a:t>-Can Med Roles</a:t>
            </a:r>
            <a:endParaRPr lang="en-C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are the Can Med Roles?</a:t>
            </a:r>
            <a:endParaRPr lang="en-CA" dirty="0"/>
          </a:p>
        </p:txBody>
      </p:sp>
      <p:sp>
        <p:nvSpPr>
          <p:cNvPr id="3" name="Content Placeholder 2"/>
          <p:cNvSpPr>
            <a:spLocks noGrp="1"/>
          </p:cNvSpPr>
          <p:nvPr>
            <p:ph idx="1"/>
          </p:nvPr>
        </p:nvSpPr>
        <p:spPr/>
        <p:txBody>
          <a:bodyPr/>
          <a:lstStyle/>
          <a:p>
            <a:r>
              <a:rPr lang="en-CA" dirty="0"/>
              <a:t>“A competent physician seamlessly integrates the competencies of all seven </a:t>
            </a:r>
            <a:r>
              <a:rPr lang="en-CA" dirty="0" err="1"/>
              <a:t>CanMEDS</a:t>
            </a:r>
            <a:r>
              <a:rPr lang="en-CA" dirty="0"/>
              <a:t> Roles.”</a:t>
            </a:r>
            <a:endParaRPr lang="en-CA" dirty="0"/>
          </a:p>
          <a:p>
            <a:endParaRPr lang="en-CA" dirty="0"/>
          </a:p>
          <a:p>
            <a:r>
              <a:rPr lang="en-CA" dirty="0"/>
              <a:t>The </a:t>
            </a:r>
            <a:r>
              <a:rPr lang="en-CA" dirty="0" err="1"/>
              <a:t>CanMEDS</a:t>
            </a:r>
            <a:r>
              <a:rPr lang="en-CA" dirty="0"/>
              <a:t> Roles</a:t>
            </a:r>
            <a:endParaRPr lang="en-CA" dirty="0"/>
          </a:p>
          <a:p>
            <a:pPr lvl="1"/>
            <a:r>
              <a:rPr lang="en-CA" dirty="0">
                <a:hlinkClick r:id="rId1"/>
              </a:rPr>
              <a:t>Medical Expert (the integrating role)</a:t>
            </a:r>
            <a:endParaRPr lang="en-CA" dirty="0"/>
          </a:p>
          <a:p>
            <a:pPr lvl="1"/>
            <a:r>
              <a:rPr lang="en-CA" dirty="0">
                <a:hlinkClick r:id="rId2"/>
              </a:rPr>
              <a:t>Communicator</a:t>
            </a:r>
            <a:endParaRPr lang="en-CA" dirty="0"/>
          </a:p>
          <a:p>
            <a:pPr lvl="1"/>
            <a:r>
              <a:rPr lang="en-CA" dirty="0">
                <a:hlinkClick r:id="rId3"/>
              </a:rPr>
              <a:t>Collaborator</a:t>
            </a:r>
            <a:endParaRPr lang="en-CA" dirty="0"/>
          </a:p>
          <a:p>
            <a:pPr lvl="1"/>
            <a:r>
              <a:rPr lang="en-CA" dirty="0">
                <a:hlinkClick r:id="rId4"/>
              </a:rPr>
              <a:t>Leader</a:t>
            </a:r>
            <a:endParaRPr lang="en-CA" dirty="0"/>
          </a:p>
          <a:p>
            <a:pPr lvl="1"/>
            <a:r>
              <a:rPr lang="en-CA" dirty="0">
                <a:hlinkClick r:id="rId5"/>
              </a:rPr>
              <a:t>Health Advocate</a:t>
            </a:r>
            <a:endParaRPr lang="en-CA" dirty="0"/>
          </a:p>
          <a:p>
            <a:pPr lvl="1"/>
            <a:r>
              <a:rPr lang="en-CA" dirty="0">
                <a:hlinkClick r:id="rId6"/>
              </a:rPr>
              <a:t>Scholar</a:t>
            </a:r>
            <a:endParaRPr lang="en-CA" dirty="0"/>
          </a:p>
          <a:p>
            <a:pPr lvl="1"/>
            <a:r>
              <a:rPr lang="en-CA" dirty="0">
                <a:hlinkClick r:id="rId7"/>
              </a:rPr>
              <a:t>Professional</a:t>
            </a:r>
            <a:endParaRPr lang="en-CA" dirty="0"/>
          </a:p>
          <a:p>
            <a:endParaRPr lang="en-C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351264" y="6172200"/>
            <a:ext cx="804672" cy="612648"/>
          </a:xfrm>
          <a:prstGeom prst="rect">
            <a:avLst/>
          </a:prstGeom>
        </p:spPr>
        <p:txBody>
          <a:bodyPr/>
          <a:lstStyle/>
          <a:p>
            <a:fld id="{58AE1545-FC91-48A9-9D85-2F175F699741}" type="slidenum">
              <a:rPr lang="en-US" smtClean="0">
                <a:solidFill>
                  <a:prstClr val="white"/>
                </a:solidFill>
              </a:rPr>
            </a:fld>
            <a:endParaRPr lang="en-US">
              <a:solidFill>
                <a:prstClr val="white"/>
              </a:solidFill>
            </a:endParaRPr>
          </a:p>
        </p:txBody>
      </p:sp>
      <p:sp>
        <p:nvSpPr>
          <p:cNvPr id="3" name="Footer Placeholder 2"/>
          <p:cNvSpPr>
            <a:spLocks noGrp="1"/>
          </p:cNvSpPr>
          <p:nvPr>
            <p:ph type="ftr" sz="quarter" idx="4294967295"/>
          </p:nvPr>
        </p:nvSpPr>
        <p:spPr>
          <a:xfrm>
            <a:off x="5995448" y="1268760"/>
            <a:ext cx="4644008" cy="612648"/>
          </a:xfrm>
          <a:prstGeom prst="rect">
            <a:avLst/>
          </a:prstGeom>
        </p:spPr>
        <p:txBody>
          <a:bodyPr/>
          <a:lstStyle/>
          <a:p>
            <a:pPr defTabSz="912495" fontAlgn="base">
              <a:spcBef>
                <a:spcPct val="0"/>
              </a:spcBef>
              <a:spcAft>
                <a:spcPct val="0"/>
              </a:spcAft>
            </a:pPr>
            <a:r>
              <a:rPr lang="en-US" dirty="0">
                <a:solidFill>
                  <a:prstClr val="black"/>
                </a:solidFill>
                <a:cs typeface="Arial" panose="020B0604020202020204" pitchFamily="34" charset="0"/>
              </a:rPr>
              <a:t> National Assessment Collaboration OSCE</a:t>
            </a:r>
            <a:endParaRPr lang="en-US" dirty="0">
              <a:solidFill>
                <a:prstClr val="black"/>
              </a:solidFill>
              <a:cs typeface="Arial" panose="020B0604020202020204" pitchFamily="34" charset="0"/>
            </a:endParaRPr>
          </a:p>
        </p:txBody>
      </p:sp>
      <p:pic>
        <p:nvPicPr>
          <p:cNvPr id="4" name="Picture 3" descr="Screen Clippi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0" y="0"/>
            <a:ext cx="4499992" cy="6883150"/>
          </a:xfrm>
          <a:prstGeom prst="rect">
            <a:avLst/>
          </a:prstGeom>
        </p:spPr>
      </p:pic>
      <p:sp>
        <p:nvSpPr>
          <p:cNvPr id="7" name="Content Placeholder 2"/>
          <p:cNvSpPr txBox="1"/>
          <p:nvPr/>
        </p:nvSpPr>
        <p:spPr>
          <a:xfrm>
            <a:off x="5663952" y="1916832"/>
            <a:ext cx="4896544" cy="4176464"/>
          </a:xfrm>
          <a:prstGeom prst="rect">
            <a:avLst/>
          </a:prstGeom>
        </p:spPr>
        <p:txBody>
          <a:bodyPr vert="horz" lIns="91440" tIns="45720" rIns="91440" bIns="45720" rtlCol="0">
            <a:noAutofit/>
          </a:bodyPr>
          <a:lstStyle>
            <a:lvl1pPr marL="342900" indent="-342900" algn="l" defTabSz="914400" rtl="0" eaLnBrk="1" latinLnBrk="0" hangingPunct="1">
              <a:spcBef>
                <a:spcPts val="2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ts val="200"/>
              </a:spcBef>
              <a:buFont typeface="Arial" panose="020B0604020202020204" pitchFamily="34" charset="0"/>
              <a:buChar char="–"/>
              <a:defRPr sz="2800" kern="1200">
                <a:solidFill>
                  <a:srgbClr val="595959"/>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ts val="2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ts val="200"/>
              </a:spcBef>
              <a:buFont typeface="Arial" panose="020B0604020202020204" pitchFamily="34" charset="0"/>
              <a:buChar char="–"/>
              <a:defRPr sz="2000" kern="1200">
                <a:solidFill>
                  <a:srgbClr val="595959"/>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ts val="2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base">
              <a:spcAft>
                <a:spcPct val="0"/>
              </a:spcAft>
            </a:pPr>
            <a:endParaRPr lang="en-US" sz="2300" dirty="0"/>
          </a:p>
          <a:p>
            <a:pPr lvl="1" fontAlgn="base">
              <a:spcAft>
                <a:spcPct val="0"/>
              </a:spcAft>
              <a:buFont typeface="Arial" panose="020B0604020202020204" pitchFamily="34" charset="0"/>
              <a:buChar char="•"/>
            </a:pPr>
            <a:r>
              <a:rPr lang="en-US" sz="1800" dirty="0"/>
              <a:t>since 2011</a:t>
            </a:r>
            <a:endParaRPr lang="en-US" sz="1800" dirty="0"/>
          </a:p>
          <a:p>
            <a:pPr lvl="1" fontAlgn="base">
              <a:spcAft>
                <a:spcPct val="0"/>
              </a:spcAft>
              <a:buFont typeface="Arial" panose="020B0604020202020204" pitchFamily="34" charset="0"/>
              <a:buChar char="•"/>
            </a:pPr>
            <a:r>
              <a:rPr lang="en-US" sz="1800" dirty="0"/>
              <a:t>assesses readiness of IMGs for entry into Canadian residency programs</a:t>
            </a:r>
            <a:endParaRPr lang="en-US" sz="1800" dirty="0"/>
          </a:p>
          <a:p>
            <a:pPr lvl="2" fontAlgn="base">
              <a:spcAft>
                <a:spcPct val="0"/>
              </a:spcAft>
              <a:buFont typeface="Courier New" panose="02070309020205020404" pitchFamily="49" charset="0"/>
              <a:buChar char="o"/>
            </a:pPr>
            <a:r>
              <a:rPr lang="en-US" sz="1800" dirty="0">
                <a:solidFill>
                  <a:prstClr val="black"/>
                </a:solidFill>
              </a:rPr>
              <a:t>provides residency program directors with objective information on the skills, attitudes and knowledge level of applicants</a:t>
            </a:r>
            <a:endParaRPr lang="en-US" sz="1800" dirty="0">
              <a:solidFill>
                <a:prstClr val="black"/>
              </a:solidFill>
            </a:endParaRPr>
          </a:p>
          <a:p>
            <a:pPr lvl="1" fontAlgn="base">
              <a:spcAft>
                <a:spcPct val="0"/>
              </a:spcAft>
              <a:buFont typeface="Arial" panose="020B0604020202020204" pitchFamily="34" charset="0"/>
              <a:buChar char="•"/>
            </a:pPr>
            <a:r>
              <a:rPr lang="en-US" sz="1800" dirty="0"/>
              <a:t>MCC and provincial IMG partners </a:t>
            </a:r>
            <a:endParaRPr lang="en-US" sz="1800" dirty="0"/>
          </a:p>
          <a:p>
            <a:pPr lvl="1" fontAlgn="base">
              <a:spcAft>
                <a:spcPct val="0"/>
              </a:spcAft>
              <a:buFont typeface="Arial" panose="020B0604020202020204" pitchFamily="34" charset="0"/>
              <a:buChar char="•"/>
            </a:pPr>
            <a:r>
              <a:rPr lang="en-US" sz="1800" dirty="0"/>
              <a:t>MCCEE is a prerequisite </a:t>
            </a:r>
            <a:endParaRPr lang="en-US" sz="1800" dirty="0"/>
          </a:p>
          <a:p>
            <a:pPr lvl="1" fontAlgn="base">
              <a:spcAft>
                <a:spcPct val="0"/>
              </a:spcAft>
              <a:buFont typeface="Arial" panose="020B0604020202020204" pitchFamily="34" charset="0"/>
              <a:buChar char="•"/>
            </a:pPr>
            <a:r>
              <a:rPr lang="en-US" sz="1800" dirty="0"/>
              <a:t>NAC required by all Canadian residency programs</a:t>
            </a:r>
            <a:endParaRPr lang="en-US" sz="1800" dirty="0"/>
          </a:p>
          <a:p>
            <a:pPr marL="0" indent="0" fontAlgn="base">
              <a:spcBef>
                <a:spcPts val="600"/>
              </a:spcBef>
              <a:spcAft>
                <a:spcPct val="0"/>
              </a:spcAft>
              <a:buNone/>
            </a:pPr>
            <a:endParaRPr lang="en-CA" sz="2200" dirty="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52600" y="4437112"/>
            <a:ext cx="8724900" cy="1676400"/>
          </a:xfrm>
          <a:prstGeom prst="rect">
            <a:avLst/>
          </a:prstGeom>
        </p:spPr>
      </p:pic>
      <p:sp>
        <p:nvSpPr>
          <p:cNvPr id="2" name="Title 1"/>
          <p:cNvSpPr>
            <a:spLocks noGrp="1"/>
          </p:cNvSpPr>
          <p:nvPr>
            <p:ph type="title"/>
          </p:nvPr>
        </p:nvSpPr>
        <p:spPr>
          <a:xfrm>
            <a:off x="2000250" y="476672"/>
            <a:ext cx="8229600" cy="1143000"/>
          </a:xfrm>
        </p:spPr>
        <p:txBody>
          <a:bodyPr/>
          <a:lstStyle/>
          <a:p>
            <a:r>
              <a:rPr lang="en-US" dirty="0">
                <a:solidFill>
                  <a:srgbClr val="88B3BC"/>
                </a:solidFill>
                <a:latin typeface="Arial" panose="020B0604020202020204" pitchFamily="34" charset="0"/>
                <a:cs typeface="Arial" panose="020B0604020202020204" pitchFamily="34" charset="0"/>
              </a:rPr>
              <a:t>What is being assessed?</a:t>
            </a:r>
            <a:endParaRPr lang="en-CA" dirty="0"/>
          </a:p>
        </p:txBody>
      </p:sp>
      <p:sp>
        <p:nvSpPr>
          <p:cNvPr id="4" name="Footer Placeholder 3"/>
          <p:cNvSpPr>
            <a:spLocks noGrp="1"/>
          </p:cNvSpPr>
          <p:nvPr>
            <p:ph type="ftr" sz="quarter" idx="4294967295"/>
          </p:nvPr>
        </p:nvSpPr>
        <p:spPr>
          <a:xfrm>
            <a:off x="4572000" y="6416676"/>
            <a:ext cx="2895600" cy="288925"/>
          </a:xfrm>
          <a:prstGeom prst="rect">
            <a:avLst/>
          </a:prstGeom>
        </p:spPr>
        <p:txBody>
          <a:bodyPr/>
          <a:lstStyle/>
          <a:p>
            <a:pPr defTabSz="912495" fontAlgn="base">
              <a:spcBef>
                <a:spcPct val="0"/>
              </a:spcBef>
              <a:spcAft>
                <a:spcPct val="0"/>
              </a:spcAft>
            </a:pPr>
            <a:r>
              <a:rPr lang="en-CA" dirty="0">
                <a:solidFill>
                  <a:prstClr val="black"/>
                </a:solidFill>
                <a:cs typeface="Arial" panose="020B0604020202020204" pitchFamily="34" charset="0"/>
              </a:rPr>
              <a:t>© NAC / MCC 2014</a:t>
            </a:r>
            <a:endParaRPr lang="en-CA" dirty="0">
              <a:solidFill>
                <a:prstClr val="black"/>
              </a:solidFill>
              <a:cs typeface="Arial" panose="020B0604020202020204" pitchFamily="34" charset="0"/>
            </a:endParaRPr>
          </a:p>
        </p:txBody>
      </p:sp>
      <p:sp>
        <p:nvSpPr>
          <p:cNvPr id="5" name="Slide Number Placeholder 4"/>
          <p:cNvSpPr>
            <a:spLocks noGrp="1"/>
          </p:cNvSpPr>
          <p:nvPr>
            <p:ph type="sldNum" sz="quarter" idx="4294967295"/>
          </p:nvPr>
        </p:nvSpPr>
        <p:spPr>
          <a:xfrm>
            <a:off x="9221153" y="6381329"/>
            <a:ext cx="685800" cy="365125"/>
          </a:xfrm>
          <a:prstGeom prst="rect">
            <a:avLst/>
          </a:prstGeom>
        </p:spPr>
        <p:txBody>
          <a:bodyPr/>
          <a:lstStyle/>
          <a:p>
            <a:fld id="{141A5D19-EF63-49ED-A7DA-782C389D38A5}" type="slidenum">
              <a:rPr lang="en-CA" smtClean="0">
                <a:solidFill>
                  <a:prstClr val="white"/>
                </a:solidFill>
              </a:rPr>
            </a:fld>
            <a:endParaRPr lang="en-CA" dirty="0">
              <a:solidFill>
                <a:prstClr val="white"/>
              </a:solidFill>
            </a:endParaRPr>
          </a:p>
        </p:txBody>
      </p:sp>
      <p:sp>
        <p:nvSpPr>
          <p:cNvPr id="8" name="Content Placeholder 2"/>
          <p:cNvSpPr txBox="1"/>
          <p:nvPr/>
        </p:nvSpPr>
        <p:spPr>
          <a:xfrm>
            <a:off x="1905000" y="1454727"/>
            <a:ext cx="8001000" cy="32004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1pPr>
            <a:lvl2pPr marL="361950" indent="-361950" algn="l" defTabSz="914400" rtl="0" eaLnBrk="1" latinLnBrk="0" hangingPunct="1">
              <a:spcBef>
                <a:spcPts val="600"/>
              </a:spcBef>
              <a:spcAft>
                <a:spcPts val="0"/>
              </a:spcAft>
              <a:buClr>
                <a:schemeClr val="accent2"/>
              </a:buClr>
              <a:buFont typeface="Webdings" panose="05030102010509060703" pitchFamily="18" charset="2"/>
              <a:buChar char="4"/>
              <a:defRPr sz="2600" kern="1200">
                <a:solidFill>
                  <a:schemeClr val="tx1"/>
                </a:solidFill>
                <a:latin typeface="+mn-lt"/>
                <a:ea typeface="+mn-ea"/>
                <a:cs typeface="+mn-cs"/>
              </a:defRPr>
            </a:lvl2pPr>
            <a:lvl3pPr marL="895350" indent="-266700" algn="l" defTabSz="914400" rtl="0" eaLnBrk="1" latinLnBrk="0" hangingPunct="1">
              <a:spcBef>
                <a:spcPts val="600"/>
              </a:spcBef>
              <a:spcAft>
                <a:spcPts val="0"/>
              </a:spcAft>
              <a:buClr>
                <a:schemeClr val="accent5"/>
              </a:buClr>
              <a:buFont typeface="Arial" panose="020B0604020202020204" pitchFamily="34" charset="0"/>
              <a:buChar char="◦"/>
              <a:defRPr sz="2400" kern="1200">
                <a:solidFill>
                  <a:schemeClr val="accent5"/>
                </a:solidFill>
                <a:latin typeface="+mn-lt"/>
                <a:ea typeface="+mn-ea"/>
                <a:cs typeface="+mn-cs"/>
              </a:defRPr>
            </a:lvl3pPr>
            <a:lvl4pPr marL="1438275" indent="-276225" algn="l" defTabSz="914400" rtl="0" eaLnBrk="1" latinLnBrk="0" hangingPunct="1">
              <a:spcBef>
                <a:spcPts val="600"/>
              </a:spcBef>
              <a:spcAft>
                <a:spcPts val="0"/>
              </a:spcAft>
              <a:buFont typeface="Wingdings" panose="05000000000000000000" pitchFamily="2" charset="2"/>
              <a:buChar char="§"/>
              <a:defRPr sz="2000" kern="1200">
                <a:solidFill>
                  <a:schemeClr val="accent6">
                    <a:lumMod val="60000"/>
                    <a:lumOff val="40000"/>
                  </a:schemeClr>
                </a:solidFill>
                <a:latin typeface="+mn-lt"/>
                <a:ea typeface="+mn-ea"/>
                <a:cs typeface="+mn-cs"/>
              </a:defRPr>
            </a:lvl4pPr>
            <a:lvl5pPr marL="2047875" indent="-342900" algn="l" defTabSz="914400" rtl="0" eaLnBrk="1" latinLnBrk="0" hangingPunct="1">
              <a:spcBef>
                <a:spcPts val="600"/>
              </a:spcBef>
              <a:spcAft>
                <a:spcPts val="0"/>
              </a:spcAft>
              <a:buSzPct val="80000"/>
              <a:buFont typeface="Arial" panose="020B0604020202020204" pitchFamily="34" charset="0"/>
              <a:buChar char="»"/>
              <a:defRPr sz="2000" kern="1200">
                <a:solidFill>
                  <a:schemeClr val="accent5"/>
                </a:solidFill>
                <a:latin typeface="+mn-lt"/>
                <a:ea typeface="+mn-ea"/>
                <a:cs typeface="+mn-cs"/>
              </a:defRPr>
            </a:lvl5pPr>
            <a:lvl6pPr marL="2514600" indent="-276225" algn="l" defTabSz="914400" rtl="0" eaLnBrk="1" latinLnBrk="0" hangingPunct="1">
              <a:spcBef>
                <a:spcPts val="600"/>
              </a:spcBef>
              <a:spcAft>
                <a:spcPts val="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base">
              <a:buClr>
                <a:srgbClr val="6399AF"/>
              </a:buClr>
            </a:pPr>
            <a:r>
              <a:rPr lang="en-US" sz="2500" dirty="0">
                <a:solidFill>
                  <a:prstClr val="black"/>
                </a:solidFill>
              </a:rPr>
              <a:t>a candidate's clinical skills, knowledge, and behaviours at a level of a recent Canadian medical graduate</a:t>
            </a:r>
            <a:endParaRPr lang="en-US" sz="2500" dirty="0">
              <a:solidFill>
                <a:prstClr val="black"/>
              </a:solidFill>
            </a:endParaRPr>
          </a:p>
          <a:p>
            <a:pPr lvl="1" fontAlgn="base">
              <a:buClr>
                <a:srgbClr val="6399AF"/>
              </a:buClr>
            </a:pPr>
            <a:r>
              <a:rPr lang="en-US" sz="2500" dirty="0">
                <a:solidFill>
                  <a:prstClr val="black"/>
                </a:solidFill>
              </a:rPr>
              <a:t>Includes, but not limited to, problems in medicine, pediatrics, obstetrics, gynecology, psychiatry and surgery</a:t>
            </a:r>
            <a:endParaRPr lang="en-US" sz="2500" dirty="0">
              <a:solidFill>
                <a:prstClr val="black"/>
              </a:solidFill>
            </a:endParaRPr>
          </a:p>
          <a:p>
            <a:pPr lvl="1" fontAlgn="base">
              <a:buClr>
                <a:srgbClr val="6399AF"/>
              </a:buClr>
            </a:pPr>
            <a:r>
              <a:rPr lang="en-US" sz="2500" dirty="0">
                <a:solidFill>
                  <a:prstClr val="black"/>
                </a:solidFill>
              </a:rPr>
              <a:t>Includes communication, language and patient-candidate interaction (professionalism - respect, appropriate consent etc.)</a:t>
            </a:r>
            <a:endParaRPr lang="en-US" sz="2500" dirty="0">
              <a:solidFill>
                <a:prstClr val="black"/>
              </a:solidFill>
            </a:endParaRPr>
          </a:p>
          <a:p>
            <a:pPr lvl="1" fontAlgn="base">
              <a:buClr>
                <a:srgbClr val="6399AF"/>
              </a:buClr>
            </a:pPr>
            <a:r>
              <a:rPr lang="en-US" sz="2500" dirty="0">
                <a:solidFill>
                  <a:prstClr val="black"/>
                </a:solidFill>
              </a:rPr>
              <a:t>Physician Examiners use a 5-point rating scale</a:t>
            </a:r>
            <a:endParaRPr lang="en-CA" sz="2500" dirty="0">
              <a:solidFill>
                <a:prstClr val="black"/>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457200" lvl="1" indent="0">
              <a:buNone/>
            </a:pPr>
            <a:endParaRPr lang="en-CA" sz="3400" u="sng" dirty="0"/>
          </a:p>
          <a:p>
            <a:r>
              <a:rPr lang="en-CA" sz="3400" dirty="0"/>
              <a:t>Partner up with people who have common goals</a:t>
            </a:r>
            <a:endParaRPr lang="en-CA" sz="3400" dirty="0"/>
          </a:p>
          <a:p>
            <a:pPr marL="0" indent="0">
              <a:buNone/>
            </a:pPr>
            <a:r>
              <a:rPr lang="en-CA" sz="3400" dirty="0"/>
              <a:t>MCC preparatory material</a:t>
            </a:r>
            <a:endParaRPr lang="en-CA" sz="3400" dirty="0"/>
          </a:p>
          <a:p>
            <a:pPr lvl="1"/>
            <a:r>
              <a:rPr lang="en-CA" sz="3000" dirty="0"/>
              <a:t>MCCQE Part 1 </a:t>
            </a:r>
            <a:endParaRPr lang="en-CA" sz="3000" dirty="0"/>
          </a:p>
          <a:p>
            <a:pPr marL="0" indent="0">
              <a:buNone/>
            </a:pPr>
            <a:r>
              <a:rPr lang="en-CA" sz="3400" dirty="0"/>
              <a:t>	https://mcc.ca/examinations/mccqe-part-i/preparation-resources/</a:t>
            </a:r>
            <a:endParaRPr lang="en-CA" sz="3400" dirty="0"/>
          </a:p>
          <a:p>
            <a:pPr lvl="1"/>
            <a:r>
              <a:rPr lang="en-CA" sz="3000" dirty="0"/>
              <a:t>NAC OSCE:  information and preparatory material: </a:t>
            </a:r>
            <a:endParaRPr lang="en-CA" sz="3000" dirty="0"/>
          </a:p>
          <a:p>
            <a:pPr marL="0" indent="0">
              <a:buNone/>
            </a:pPr>
            <a:r>
              <a:rPr lang="en-CA" sz="3400" dirty="0"/>
              <a:t>	https://mcc.ca/examinations/nac-overview/preparation-resources/</a:t>
            </a:r>
            <a:endParaRPr lang="en-CA" sz="3400" dirty="0"/>
          </a:p>
          <a:p>
            <a:pPr marL="457200" lvl="1" indent="0">
              <a:buNone/>
            </a:pPr>
            <a:endParaRPr lang="en-CA" sz="3400" dirty="0"/>
          </a:p>
          <a:p>
            <a:pPr marL="457200" lvl="1" indent="0">
              <a:buNone/>
            </a:pPr>
            <a:r>
              <a:rPr lang="en-CA" sz="3400" dirty="0"/>
              <a:t>Toronto Notes</a:t>
            </a:r>
            <a:endParaRPr lang="en-CA" sz="3400" dirty="0"/>
          </a:p>
          <a:p>
            <a:pPr marL="457200" lvl="1" indent="0">
              <a:buNone/>
            </a:pPr>
            <a:r>
              <a:rPr lang="en-CA" sz="3400" dirty="0"/>
              <a:t>Canada Q Bank</a:t>
            </a:r>
            <a:endParaRPr lang="en-CA" sz="3400" dirty="0"/>
          </a:p>
          <a:p>
            <a:pPr marL="457200" lvl="1" indent="0">
              <a:buNone/>
            </a:pPr>
            <a:r>
              <a:rPr lang="en-CA" sz="3400" dirty="0"/>
              <a:t>First Aid</a:t>
            </a:r>
            <a:endParaRPr lang="en-CA" sz="3400" dirty="0"/>
          </a:p>
          <a:p>
            <a:pPr marL="457200" lvl="1" indent="0">
              <a:buNone/>
            </a:pPr>
            <a:endParaRPr lang="en-CA" sz="3400" dirty="0"/>
          </a:p>
          <a:p>
            <a:pPr marL="457200" lvl="1" indent="0">
              <a:buNone/>
            </a:pPr>
            <a:r>
              <a:rPr lang="en-CA" sz="3400" dirty="0"/>
              <a:t>Study Tip:  Start studying as soon as you start clinical study</a:t>
            </a:r>
            <a:endParaRPr lang="en-CA" sz="3400" dirty="0"/>
          </a:p>
          <a:p>
            <a:pPr marL="457200" lvl="1" indent="0">
              <a:buNone/>
            </a:pPr>
            <a:endParaRPr lang="en-CA" sz="3400" dirty="0"/>
          </a:p>
          <a:p>
            <a:pPr marL="457200" lvl="1" indent="0">
              <a:buNone/>
            </a:pPr>
            <a:r>
              <a:rPr lang="en-CA" sz="3400" dirty="0"/>
              <a:t>Also available:  commercial courses.  Vendors post on our Facebook page.</a:t>
            </a:r>
            <a:endParaRPr lang="en-CA" sz="3400" dirty="0"/>
          </a:p>
          <a:p>
            <a:pPr marL="457200" lvl="1" indent="0">
              <a:buNone/>
            </a:pPr>
            <a:endParaRPr lang="en-CA" dirty="0"/>
          </a:p>
        </p:txBody>
      </p:sp>
      <p:sp>
        <p:nvSpPr>
          <p:cNvPr id="2" name="Title 1"/>
          <p:cNvSpPr>
            <a:spLocks noGrp="1"/>
          </p:cNvSpPr>
          <p:nvPr>
            <p:ph type="title"/>
          </p:nvPr>
        </p:nvSpPr>
        <p:spPr/>
        <p:txBody>
          <a:bodyPr/>
          <a:lstStyle/>
          <a:p>
            <a:r>
              <a:rPr lang="en-CA" b="1" dirty="0"/>
              <a:t>Resources and Study Tips</a:t>
            </a:r>
            <a:endParaRPr lang="en-CA"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a:sym typeface="+mn-ea"/>
              </a:rPr>
              <a:t>Applications for residency positions are all supposed to be through the CaRMS Match</a:t>
            </a:r>
            <a:endParaRPr lang="en-CA" dirty="0">
              <a:sym typeface="+mn-ea"/>
            </a:endParaRPr>
          </a:p>
          <a:p>
            <a:pPr marL="0" indent="0">
              <a:buNone/>
            </a:pPr>
            <a:endParaRPr lang="en-CA" dirty="0"/>
          </a:p>
          <a:p>
            <a:pPr marL="0" indent="0">
              <a:buNone/>
            </a:pPr>
            <a:r>
              <a:rPr lang="en-CA" dirty="0"/>
              <a:t>Experience</a:t>
            </a:r>
            <a:endParaRPr lang="en-CA" dirty="0"/>
          </a:p>
          <a:p>
            <a:pPr marL="0" indent="0">
              <a:buNone/>
            </a:pPr>
            <a:r>
              <a:rPr lang="en-CA" dirty="0"/>
              <a:t>	Work</a:t>
            </a:r>
            <a:endParaRPr lang="en-CA" dirty="0"/>
          </a:p>
          <a:p>
            <a:pPr marL="0" indent="0">
              <a:buNone/>
            </a:pPr>
            <a:r>
              <a:rPr lang="en-CA" dirty="0"/>
              <a:t>	Scholarly Activities and Research</a:t>
            </a:r>
            <a:endParaRPr lang="en-CA" dirty="0"/>
          </a:p>
          <a:p>
            <a:pPr marL="0" indent="0">
              <a:buNone/>
            </a:pPr>
            <a:r>
              <a:rPr lang="en-CA" dirty="0"/>
              <a:t>	Volunteer</a:t>
            </a:r>
            <a:endParaRPr lang="en-CA" dirty="0"/>
          </a:p>
          <a:p>
            <a:pPr marL="0" indent="0">
              <a:buNone/>
            </a:pPr>
            <a:r>
              <a:rPr lang="en-CA" dirty="0"/>
              <a:t>	Clinical Practice</a:t>
            </a:r>
            <a:endParaRPr lang="en-CA" dirty="0"/>
          </a:p>
          <a:p>
            <a:pPr marL="0" indent="0">
              <a:buNone/>
            </a:pPr>
            <a:r>
              <a:rPr lang="en-CA" dirty="0"/>
              <a:t>	Publications/Presentations</a:t>
            </a:r>
            <a:endParaRPr lang="en-CA" dirty="0"/>
          </a:p>
        </p:txBody>
      </p:sp>
      <p:sp>
        <p:nvSpPr>
          <p:cNvPr id="2" name="Title 1"/>
          <p:cNvSpPr>
            <a:spLocks noGrp="1"/>
          </p:cNvSpPr>
          <p:nvPr>
            <p:ph type="title"/>
          </p:nvPr>
        </p:nvSpPr>
        <p:spPr/>
        <p:txBody>
          <a:bodyPr/>
          <a:lstStyle/>
          <a:p>
            <a:r>
              <a:rPr lang="en-CA" dirty="0"/>
              <a:t>Know what is in the CaRMS Application</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dirty="0"/>
          </a:p>
          <a:p>
            <a:r>
              <a:rPr lang="en-CA" dirty="0"/>
              <a:t>#4 Choose Your preferred Area of practice</a:t>
            </a:r>
            <a:endParaRPr lang="en-CA" dirty="0"/>
          </a:p>
          <a:p>
            <a:pPr lvl="1"/>
            <a:r>
              <a:rPr lang="en-CA" dirty="0"/>
              <a:t>The sooner the better</a:t>
            </a:r>
            <a:endParaRPr lang="en-CA" dirty="0"/>
          </a:p>
          <a:p>
            <a:pPr lvl="1"/>
            <a:r>
              <a:rPr lang="en-CA" dirty="0"/>
              <a:t>Have a look at Specialty profile: https://www.cma.ca/canadian-specialty-profiles</a:t>
            </a:r>
            <a:endParaRPr lang="en-CA" dirty="0"/>
          </a:p>
          <a:p>
            <a:pPr lvl="1"/>
            <a:r>
              <a:rPr lang="en-CA" dirty="0"/>
              <a:t>Try it out—observe, volunteer, seek out a mentor, do research.</a:t>
            </a:r>
            <a:endParaRPr lang="en-CA" dirty="0"/>
          </a:p>
          <a:p>
            <a:pPr lvl="1"/>
            <a:r>
              <a:rPr lang="en-CA" dirty="0"/>
              <a:t>What is the employment opportunity:  rcpsc.ca—Search employment</a:t>
            </a:r>
            <a:endParaRPr lang="en-CA" dirty="0"/>
          </a:p>
          <a:p>
            <a:pPr lvl="1"/>
            <a:r>
              <a:rPr lang="en-CA" dirty="0"/>
              <a:t>Look at the provincial recruiting agencies websites.  (</a:t>
            </a:r>
            <a:r>
              <a:rPr lang="en-CA" dirty="0" err="1"/>
              <a:t>WorkForce</a:t>
            </a:r>
            <a:r>
              <a:rPr lang="en-CA" dirty="0"/>
              <a:t> Ontario)</a:t>
            </a:r>
            <a:endParaRPr lang="en-CA" dirty="0"/>
          </a:p>
          <a:p>
            <a:pPr lvl="1"/>
            <a:endParaRPr lang="en-CA" dirty="0"/>
          </a:p>
          <a:p>
            <a:endParaRPr lang="en-CA" dirty="0"/>
          </a:p>
          <a:p>
            <a:endParaRPr lang="en-CA" dirty="0"/>
          </a:p>
        </p:txBody>
      </p:sp>
      <p:sp>
        <p:nvSpPr>
          <p:cNvPr id="2" name="Title 1"/>
          <p:cNvSpPr>
            <a:spLocks noGrp="1"/>
          </p:cNvSpPr>
          <p:nvPr>
            <p:ph type="title"/>
          </p:nvPr>
        </p:nvSpPr>
        <p:spPr/>
        <p:txBody>
          <a:bodyPr/>
          <a:lstStyle/>
          <a:p>
            <a:r>
              <a:rPr lang="en-CA" dirty="0"/>
              <a:t>What you have to do</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CA" dirty="0"/>
              <a:t>Residency positions available in IMG stream in Canada 2018</a:t>
            </a:r>
            <a:endParaRPr lang="en-CA" dirty="0"/>
          </a:p>
          <a:p>
            <a:pPr lvl="1"/>
            <a:r>
              <a:rPr lang="en-CA" dirty="0"/>
              <a:t>52.9% family medicine</a:t>
            </a:r>
            <a:endParaRPr lang="en-CA" dirty="0"/>
          </a:p>
          <a:p>
            <a:pPr lvl="1"/>
            <a:r>
              <a:rPr lang="en-CA" dirty="0"/>
              <a:t>14.6% internal medicine</a:t>
            </a:r>
            <a:endParaRPr lang="en-CA" dirty="0"/>
          </a:p>
          <a:p>
            <a:pPr lvl="1"/>
            <a:r>
              <a:rPr lang="en-CA" dirty="0"/>
              <a:t>7.3% psychiatry</a:t>
            </a:r>
            <a:endParaRPr lang="en-CA" dirty="0"/>
          </a:p>
          <a:p>
            <a:pPr lvl="1"/>
            <a:r>
              <a:rPr lang="en-CA" dirty="0"/>
              <a:t>5.5% pediatrics</a:t>
            </a:r>
            <a:endParaRPr lang="en-CA" dirty="0"/>
          </a:p>
          <a:p>
            <a:pPr lvl="1"/>
            <a:endParaRPr lang="en-CA" dirty="0"/>
          </a:p>
          <a:p>
            <a:pPr lvl="1"/>
            <a:r>
              <a:rPr lang="en-CA" dirty="0"/>
              <a:t>Positions in other specialties are 2% or less.  </a:t>
            </a:r>
            <a:endParaRPr lang="en-CA" dirty="0"/>
          </a:p>
          <a:p>
            <a:pPr marL="457200" lvl="1" indent="0">
              <a:buNone/>
            </a:pPr>
            <a:endParaRPr lang="en-CA" dirty="0"/>
          </a:p>
          <a:p>
            <a:pPr marL="457200" lvl="1" indent="0">
              <a:buNone/>
            </a:pPr>
            <a:r>
              <a:rPr lang="en-CA" dirty="0"/>
              <a:t>See reports for various years at carms.ca --Data and Reports R-1 </a:t>
            </a:r>
            <a:r>
              <a:rPr lang="en-CA" dirty="0">
                <a:hlinkClick r:id="rId1"/>
              </a:rPr>
              <a:t>https://www.carms.ca/data-reports/r1-data-reports/</a:t>
            </a:r>
            <a:endParaRPr lang="en-CA" dirty="0"/>
          </a:p>
          <a:p>
            <a:pPr marL="457200" lvl="1" indent="0">
              <a:buNone/>
            </a:pPr>
            <a:r>
              <a:rPr lang="en-CA" dirty="0"/>
              <a:t>What is the opportunity for residency:  See carms.ca Data and Reports R-1 Residency  </a:t>
            </a:r>
            <a:r>
              <a:rPr lang="en-CA" dirty="0">
                <a:hlinkClick r:id="rId2"/>
              </a:rPr>
              <a:t>https://www.carms.ca/data-reports/?gclid=EAIaIQobChMImJP-h-vD3wIVXx-tBh3JrgwLEAAYASABEgIAbvD_BwE</a:t>
            </a:r>
            <a:endParaRPr lang="en-CA" dirty="0"/>
          </a:p>
          <a:p>
            <a:pPr marL="457200" lvl="1" indent="0">
              <a:buNone/>
            </a:pPr>
            <a:endParaRPr lang="en-CA" dirty="0"/>
          </a:p>
          <a:p>
            <a:pPr marL="457200" lvl="1" indent="0">
              <a:buNone/>
            </a:pPr>
            <a:endParaRPr lang="en-CA" dirty="0"/>
          </a:p>
          <a:p>
            <a:pPr marL="457200" lvl="1" indent="0">
              <a:buNone/>
            </a:pPr>
            <a:endParaRPr lang="en-CA" dirty="0"/>
          </a:p>
        </p:txBody>
      </p:sp>
      <p:sp>
        <p:nvSpPr>
          <p:cNvPr id="2" name="Title 1"/>
          <p:cNvSpPr>
            <a:spLocks noGrp="1"/>
          </p:cNvSpPr>
          <p:nvPr>
            <p:ph type="title"/>
          </p:nvPr>
        </p:nvSpPr>
        <p:spPr/>
        <p:txBody>
          <a:bodyPr/>
          <a:lstStyle/>
          <a:p>
            <a:r>
              <a:rPr lang="en-CA" dirty="0"/>
              <a:t>Discipline availability for IMGs in Canada</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You cannot practice medicine without a residency!</a:t>
            </a:r>
            <a:endParaRPr lang="en-US" dirty="0"/>
          </a:p>
          <a:p>
            <a:r>
              <a:rPr lang="en-US" dirty="0"/>
              <a:t>Residencies are also known as Post Graduate Medical Education</a:t>
            </a:r>
            <a:endParaRPr lang="en-US" dirty="0"/>
          </a:p>
          <a:p>
            <a:r>
              <a:rPr lang="en-US" dirty="0"/>
              <a:t>Residency programs in Canada are provided by the seventeen Canadian Universities offering training in medicine</a:t>
            </a:r>
            <a:endParaRPr lang="en-US" dirty="0"/>
          </a:p>
          <a:p>
            <a:r>
              <a:rPr lang="en-US" dirty="0"/>
              <a:t>These universities, in conjunction with the Provincial Governments, determine number and type of residency programs available and the entry criteria for residency that applicants must meet</a:t>
            </a:r>
            <a:endParaRPr lang="en-US" dirty="0"/>
          </a:p>
          <a:p>
            <a:r>
              <a:rPr lang="en-US" dirty="0"/>
              <a:t>The Association of Faculties of Medicine of Canada (AFMC) represents these Faculties of Medicine</a:t>
            </a:r>
            <a:endParaRPr lang="en-US" dirty="0"/>
          </a:p>
          <a:p>
            <a:endParaRPr lang="en-US" dirty="0"/>
          </a:p>
        </p:txBody>
      </p:sp>
      <p:sp>
        <p:nvSpPr>
          <p:cNvPr id="3" name="Title 2"/>
          <p:cNvSpPr>
            <a:spLocks noGrp="1"/>
          </p:cNvSpPr>
          <p:nvPr>
            <p:ph type="title"/>
          </p:nvPr>
        </p:nvSpPr>
        <p:spPr>
          <a:xfrm>
            <a:off x="609600" y="234882"/>
            <a:ext cx="10972800" cy="1365318"/>
          </a:xfrm>
        </p:spPr>
        <p:txBody>
          <a:bodyPr>
            <a:normAutofit/>
          </a:bodyPr>
          <a:lstStyle/>
          <a:p>
            <a:r>
              <a:rPr lang="en-US" dirty="0"/>
              <a:t>Ultimate Goal for Medical Students - </a:t>
            </a:r>
            <a:br>
              <a:rPr lang="en-US" dirty="0"/>
            </a:br>
            <a:r>
              <a:rPr lang="en-US" dirty="0"/>
              <a:t>Obtain a Residency! </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a:off x="1676400" y="-20782"/>
            <a:ext cx="8839200" cy="137160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95" fontAlgn="base">
              <a:spcBef>
                <a:spcPct val="0"/>
              </a:spcBef>
              <a:spcAft>
                <a:spcPct val="0"/>
              </a:spcAft>
            </a:pPr>
            <a:endParaRPr lang="en-CA">
              <a:solidFill>
                <a:srgbClr val="D8D8D8"/>
              </a:solidFill>
            </a:endParaRPr>
          </a:p>
        </p:txBody>
      </p:sp>
      <p:sp>
        <p:nvSpPr>
          <p:cNvPr id="307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2FEBCD-4BB0-469F-9120-90B93A3EFB91}" type="slidenum">
              <a:rPr lang="en-US" altLang="en-US">
                <a:solidFill>
                  <a:prstClr val="white"/>
                </a:solidFill>
              </a:rPr>
            </a:fld>
            <a:endParaRPr lang="en-US" altLang="en-US">
              <a:solidFill>
                <a:prstClr val="white"/>
              </a:solidFill>
            </a:endParaRPr>
          </a:p>
        </p:txBody>
      </p:sp>
      <p:graphicFrame>
        <p:nvGraphicFramePr>
          <p:cNvPr id="9" name="Diagram 8"/>
          <p:cNvGraphicFramePr/>
          <p:nvPr/>
        </p:nvGraphicFramePr>
        <p:xfrm>
          <a:off x="1704000" y="-228600"/>
          <a:ext cx="9263880" cy="1828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Content Placeholder 2"/>
          <p:cNvSpPr txBox="1"/>
          <p:nvPr/>
        </p:nvSpPr>
        <p:spPr bwMode="auto">
          <a:xfrm>
            <a:off x="1847850" y="1652515"/>
            <a:ext cx="84963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lvl1pPr marL="341630" indent="-34163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1680" indent="-284480" algn="l" defTabSz="912495" rtl="0" eaLnBrk="1" fontAlgn="base" hangingPunct="1">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730" indent="-227330" algn="l" defTabSz="912495" rtl="0" eaLnBrk="1" fontAlgn="base" hangingPunct="1">
              <a:spcBef>
                <a:spcPct val="20000"/>
              </a:spcBef>
              <a:spcAft>
                <a:spcPct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9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6130" indent="-227330" algn="l" defTabSz="912495"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defRPr/>
            </a:pPr>
            <a:r>
              <a:rPr lang="fr-CA" sz="2800" dirty="0">
                <a:solidFill>
                  <a:prstClr val="black"/>
                </a:solidFill>
              </a:rPr>
              <a:t>Program descriptions</a:t>
            </a:r>
            <a:endParaRPr lang="fr-CA" sz="2800" dirty="0">
              <a:solidFill>
                <a:prstClr val="black"/>
              </a:solidFill>
            </a:endParaRPr>
          </a:p>
          <a:p>
            <a:pPr marL="0" indent="0">
              <a:buNone/>
              <a:defRPr/>
            </a:pPr>
            <a:endParaRPr lang="en-US" dirty="0">
              <a:solidFill>
                <a:prstClr val="black"/>
              </a:solidFill>
            </a:endParaRPr>
          </a:p>
          <a:p>
            <a:pPr>
              <a:defRPr/>
            </a:pPr>
            <a:r>
              <a:rPr lang="en-US" dirty="0">
                <a:solidFill>
                  <a:prstClr val="black"/>
                </a:solidFill>
              </a:rPr>
              <a:t>Found on </a:t>
            </a:r>
            <a:r>
              <a:rPr lang="en-US" b="1" dirty="0">
                <a:solidFill>
                  <a:srgbClr val="5C315F"/>
                </a:solidFill>
              </a:rPr>
              <a:t>CaRMS.ca</a:t>
            </a:r>
            <a:endParaRPr lang="en-US" b="1" dirty="0">
              <a:solidFill>
                <a:srgbClr val="5C315F"/>
              </a:solidFill>
            </a:endParaRPr>
          </a:p>
          <a:p>
            <a:pPr>
              <a:defRPr/>
            </a:pPr>
            <a:r>
              <a:rPr lang="fr-CA" dirty="0">
                <a:solidFill>
                  <a:prstClr val="black"/>
                </a:solidFill>
              </a:rPr>
              <a:t>Information about the program</a:t>
            </a:r>
            <a:endParaRPr lang="en-US" dirty="0">
              <a:solidFill>
                <a:prstClr val="black"/>
              </a:solidFill>
            </a:endParaRPr>
          </a:p>
          <a:p>
            <a:pPr lvl="1">
              <a:defRPr/>
            </a:pPr>
            <a:r>
              <a:rPr lang="en-US" dirty="0">
                <a:solidFill>
                  <a:prstClr val="black"/>
                </a:solidFill>
              </a:rPr>
              <a:t>Required documents</a:t>
            </a:r>
            <a:endParaRPr lang="en-US" dirty="0">
              <a:solidFill>
                <a:prstClr val="black"/>
              </a:solidFill>
            </a:endParaRPr>
          </a:p>
          <a:p>
            <a:pPr lvl="1">
              <a:defRPr/>
            </a:pPr>
            <a:r>
              <a:rPr lang="en-US" dirty="0">
                <a:solidFill>
                  <a:prstClr val="black"/>
                </a:solidFill>
              </a:rPr>
              <a:t>Criteria for selection</a:t>
            </a:r>
            <a:endParaRPr lang="en-US" dirty="0">
              <a:solidFill>
                <a:prstClr val="black"/>
              </a:solidFill>
            </a:endParaRPr>
          </a:p>
          <a:p>
            <a:pPr lvl="1">
              <a:defRPr/>
            </a:pPr>
            <a:r>
              <a:rPr lang="en-US" dirty="0">
                <a:solidFill>
                  <a:prstClr val="black"/>
                </a:solidFill>
              </a:rPr>
              <a:t>What to expect in training</a:t>
            </a:r>
            <a:endParaRPr lang="en-US" dirty="0">
              <a:solidFill>
                <a:prstClr val="black"/>
              </a:solidFill>
            </a:endParaRPr>
          </a:p>
          <a:p>
            <a:pPr lvl="1">
              <a:defRPr/>
            </a:pPr>
            <a:r>
              <a:rPr lang="en-US" dirty="0">
                <a:solidFill>
                  <a:prstClr val="black"/>
                </a:solidFill>
              </a:rPr>
              <a:t>Links to additional websites</a:t>
            </a:r>
            <a:endParaRPr lang="en-US" dirty="0">
              <a:solidFill>
                <a:prstClr val="black"/>
              </a:solidFill>
            </a:endParaRPr>
          </a:p>
          <a:p>
            <a:pPr marL="457200" lvl="1" indent="0">
              <a:buNone/>
              <a:defRPr/>
            </a:pPr>
            <a:endParaRPr lang="en-US" sz="2000" dirty="0">
              <a:solidFill>
                <a:prstClr val="black"/>
              </a:solidFill>
            </a:endParaRPr>
          </a:p>
          <a:p>
            <a:pPr marL="457200" lvl="1" indent="0">
              <a:buNone/>
              <a:defRPr/>
            </a:pPr>
            <a:endParaRPr lang="fr-CA" sz="2200" dirty="0">
              <a:solidFill>
                <a:prstClr val="black"/>
              </a:solidFill>
            </a:endParaRPr>
          </a:p>
          <a:p>
            <a:pPr marL="457200" lvl="1" indent="0">
              <a:buNone/>
              <a:defRPr/>
            </a:pPr>
            <a:endParaRPr lang="fr-CA" sz="2000" dirty="0">
              <a:solidFill>
                <a:prstClr val="black"/>
              </a:solidFill>
            </a:endParaRPr>
          </a:p>
          <a:p>
            <a:pPr marL="457200" lvl="1" indent="0">
              <a:buNone/>
              <a:defRPr/>
            </a:pPr>
            <a:endParaRPr lang="fr-CA" dirty="0">
              <a:solidFill>
                <a:prstClr val="black"/>
              </a:solidFill>
            </a:endParaRPr>
          </a:p>
          <a:p>
            <a:pPr marL="0" indent="0">
              <a:buNone/>
              <a:defRPr/>
            </a:pPr>
            <a:endParaRPr lang="fr-CA" dirty="0">
              <a:solidFill>
                <a:prstClr val="black"/>
              </a:solidFill>
            </a:endParaRPr>
          </a:p>
          <a:p>
            <a:pPr marL="0" indent="0">
              <a:buNone/>
              <a:defRPr/>
            </a:pPr>
            <a:endParaRPr lang="fr-CA" dirty="0">
              <a:solidFill>
                <a:prstClr val="black"/>
              </a:solidFill>
            </a:endParaRPr>
          </a:p>
          <a:p>
            <a:pPr>
              <a:defRPr/>
            </a:pPr>
            <a:endParaRPr lang="en-US" dirty="0">
              <a:solidFill>
                <a:prstClr val="black"/>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a:t>Apply </a:t>
            </a:r>
            <a:endParaRPr lang="en-CA" dirty="0"/>
          </a:p>
          <a:p>
            <a:pPr lvl="1"/>
            <a:r>
              <a:rPr lang="en-CA" dirty="0"/>
              <a:t>Canada:  CaRMS		USA:  NRMP</a:t>
            </a:r>
            <a:endParaRPr lang="en-CA" dirty="0"/>
          </a:p>
          <a:p>
            <a:pPr lvl="1"/>
            <a:r>
              <a:rPr lang="en-CA" dirty="0"/>
              <a:t>Know the criteria for selection</a:t>
            </a:r>
            <a:endParaRPr lang="en-CA" dirty="0"/>
          </a:p>
          <a:p>
            <a:pPr lvl="1"/>
            <a:r>
              <a:rPr lang="en-CA" dirty="0"/>
              <a:t>Know the documents that must be submitted</a:t>
            </a:r>
            <a:endParaRPr lang="en-CA" dirty="0"/>
          </a:p>
          <a:p>
            <a:pPr lvl="1"/>
            <a:r>
              <a:rPr lang="en-CA" dirty="0"/>
              <a:t>Know the timelines</a:t>
            </a:r>
            <a:endParaRPr lang="en-CA" dirty="0"/>
          </a:p>
          <a:p>
            <a:pPr lvl="1"/>
            <a:r>
              <a:rPr lang="en-CA" dirty="0"/>
              <a:t>Prepare and practice for interviews</a:t>
            </a:r>
            <a:endParaRPr lang="en-CA" dirty="0"/>
          </a:p>
          <a:p>
            <a:pPr lvl="2"/>
            <a:r>
              <a:rPr lang="en-CA" dirty="0"/>
              <a:t>Research and know the program</a:t>
            </a:r>
            <a:endParaRPr lang="en-CA" dirty="0"/>
          </a:p>
          <a:p>
            <a:pPr lvl="2"/>
            <a:r>
              <a:rPr lang="en-CA" dirty="0"/>
              <a:t>Prepare for the “social”</a:t>
            </a:r>
            <a:endParaRPr lang="en-CA" dirty="0"/>
          </a:p>
          <a:p>
            <a:pPr lvl="2"/>
            <a:endParaRPr lang="en-CA" dirty="0"/>
          </a:p>
          <a:p>
            <a:pPr marL="914400" lvl="2" indent="0">
              <a:buNone/>
            </a:pPr>
            <a:r>
              <a:rPr lang="en-CA" dirty="0"/>
              <a:t>How do I apply to CaRMS if I am an IMG </a:t>
            </a:r>
            <a:r>
              <a:rPr lang="en-CA" dirty="0">
                <a:hlinkClick r:id="rId1"/>
              </a:rPr>
              <a:t>https://carms.zendesk.com/hc/en-us/articles/115004093363-How-do-I-apply-to-CaRMS-if-I-am-an-IMG-</a:t>
            </a:r>
            <a:endParaRPr lang="en-CA" dirty="0"/>
          </a:p>
          <a:p>
            <a:pPr marL="914400" lvl="2" indent="0">
              <a:buNone/>
            </a:pPr>
            <a:endParaRPr lang="en-CA" dirty="0"/>
          </a:p>
        </p:txBody>
      </p:sp>
      <p:sp>
        <p:nvSpPr>
          <p:cNvPr id="2" name="Title 1"/>
          <p:cNvSpPr>
            <a:spLocks noGrp="1"/>
          </p:cNvSpPr>
          <p:nvPr>
            <p:ph type="title"/>
          </p:nvPr>
        </p:nvSpPr>
        <p:spPr/>
        <p:txBody>
          <a:bodyPr/>
          <a:lstStyle/>
          <a:p>
            <a:r>
              <a:rPr lang="en-CA" dirty="0"/>
              <a:t>What you have to do</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335088"/>
            <a:ext cx="9144000" cy="460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95" fontAlgn="base">
              <a:spcBef>
                <a:spcPct val="0"/>
              </a:spcBef>
              <a:spcAft>
                <a:spcPct val="0"/>
              </a:spcAft>
            </a:pPr>
            <a:endParaRPr lang="en-CA">
              <a:solidFill>
                <a:prstClr val="white"/>
              </a:solidFill>
            </a:endParaRPr>
          </a:p>
        </p:txBody>
      </p:sp>
      <p:sp>
        <p:nvSpPr>
          <p:cNvPr id="7" name="Right Arrow 6"/>
          <p:cNvSpPr/>
          <p:nvPr/>
        </p:nvSpPr>
        <p:spPr>
          <a:xfrm>
            <a:off x="1524001" y="1960282"/>
            <a:ext cx="9109043" cy="338437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95" fontAlgn="base">
              <a:spcBef>
                <a:spcPct val="0"/>
              </a:spcBef>
              <a:spcAft>
                <a:spcPct val="0"/>
              </a:spcAft>
            </a:pPr>
            <a:endParaRPr lang="en-CA">
              <a:solidFill>
                <a:prstClr val="white"/>
              </a:solidFill>
            </a:endParaRPr>
          </a:p>
        </p:txBody>
      </p:sp>
      <p:sp>
        <p:nvSpPr>
          <p:cNvPr id="20482" name="Title 1"/>
          <p:cNvSpPr>
            <a:spLocks noGrp="1"/>
          </p:cNvSpPr>
          <p:nvPr>
            <p:ph type="title"/>
          </p:nvPr>
        </p:nvSpPr>
        <p:spPr/>
        <p:txBody>
          <a:bodyPr/>
          <a:lstStyle/>
          <a:p>
            <a:pPr eaLnBrk="1" hangingPunct="1"/>
            <a:r>
              <a:rPr lang="fr-CA" dirty="0"/>
              <a:t>Phases of the CaRMS match </a:t>
            </a:r>
            <a:r>
              <a:rPr lang="fr-CA" dirty="0" err="1"/>
              <a:t>year</a:t>
            </a:r>
            <a:endParaRPr lang="en-US" dirty="0"/>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8EFB3F-B412-4358-A6CC-3266E7213131}" type="slidenum">
              <a:rPr lang="en-US" altLang="en-US">
                <a:solidFill>
                  <a:prstClr val="white"/>
                </a:solidFill>
              </a:rPr>
            </a:fld>
            <a:endParaRPr lang="en-US" altLang="en-US">
              <a:solidFill>
                <a:prstClr val="white"/>
              </a:solidFill>
            </a:endParaRPr>
          </a:p>
        </p:txBody>
      </p:sp>
      <p:pic>
        <p:nvPicPr>
          <p:cNvPr id="1029"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05200" y="4568400"/>
            <a:ext cx="704850" cy="6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25" y="4835315"/>
            <a:ext cx="685800" cy="678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5105401"/>
            <a:ext cx="704850" cy="68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V="1">
            <a:off x="4343400" y="4135888"/>
            <a:ext cx="0" cy="69942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654877" y="2301035"/>
            <a:ext cx="0" cy="86065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47800"/>
            <a:ext cx="704850" cy="6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698799"/>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00350" y="1959183"/>
            <a:ext cx="704850" cy="6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Connector 21"/>
          <p:cNvCxnSpPr/>
          <p:nvPr/>
        </p:nvCxnSpPr>
        <p:spPr>
          <a:xfrm flipV="1">
            <a:off x="5867400" y="2286000"/>
            <a:ext cx="0" cy="86065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1617331"/>
            <a:ext cx="704850" cy="68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861232"/>
            <a:ext cx="685800" cy="67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Connector 22"/>
          <p:cNvCxnSpPr/>
          <p:nvPr/>
        </p:nvCxnSpPr>
        <p:spPr>
          <a:xfrm flipV="1">
            <a:off x="9448800" y="2339750"/>
            <a:ext cx="0" cy="86065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0949" y="2001290"/>
            <a:ext cx="685800" cy="67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p:cNvCxnSpPr/>
          <p:nvPr/>
        </p:nvCxnSpPr>
        <p:spPr>
          <a:xfrm flipV="1">
            <a:off x="7668491" y="4114801"/>
            <a:ext cx="0" cy="69942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0629" y="4676039"/>
            <a:ext cx="679010" cy="66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7"/>
          <p:cNvGraphicFramePr/>
          <p:nvPr/>
        </p:nvGraphicFramePr>
        <p:xfrm>
          <a:off x="1540476" y="2133601"/>
          <a:ext cx="9721080" cy="30296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9" name="Picture 28" descr="C:\Users\dsavoie\Desktop\snowflak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5320596">
            <a:off x="4878593" y="4594394"/>
            <a:ext cx="301242" cy="3900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savoie\Desktop\snowflak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54779" y="1404073"/>
            <a:ext cx="301242" cy="390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dsavoie\Desktop\autumn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56418" y="2297394"/>
            <a:ext cx="492036" cy="4161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dsavoie\Desktop\flowers1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80362" y="1854662"/>
            <a:ext cx="858838" cy="8588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dsavoie\Desktop\snowflak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70151" y="1593606"/>
            <a:ext cx="785870" cy="10176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C:\Users\dsavoie\Desktop\autumn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06757" y="4568400"/>
            <a:ext cx="492036" cy="4161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Users\dsavoie\Desktop\autumn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41180" y="5086862"/>
            <a:ext cx="697555" cy="5899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Users\dsavoie\Desktop\snowflak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5320596">
            <a:off x="5227967" y="4499865"/>
            <a:ext cx="785870" cy="10176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C:\Users\dsavoie\Desktop\snowflak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85428" y="4624864"/>
            <a:ext cx="301242" cy="39008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C:\Users\dsavoie\Desktop\snowflak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00800" y="4814397"/>
            <a:ext cx="785870" cy="101764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2966383" y="3150675"/>
            <a:ext cx="1702979" cy="557463"/>
            <a:chOff x="2325974" y="619252"/>
            <a:chExt cx="1702979" cy="557463"/>
          </a:xfrm>
        </p:grpSpPr>
        <p:sp>
          <p:nvSpPr>
            <p:cNvPr id="43" name="Chevron 42"/>
            <p:cNvSpPr/>
            <p:nvPr/>
          </p:nvSpPr>
          <p:spPr>
            <a:xfrm>
              <a:off x="2325974" y="619252"/>
              <a:ext cx="1702979" cy="557463"/>
            </a:xfrm>
            <a:prstGeom prst="chevron">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Chevron 4"/>
            <p:cNvSpPr/>
            <p:nvPr/>
          </p:nvSpPr>
          <p:spPr>
            <a:xfrm>
              <a:off x="2604706" y="619252"/>
              <a:ext cx="1145516" cy="5574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b="1" kern="1200" dirty="0">
                  <a:latin typeface="Verdana" panose="020B0604030504040204" pitchFamily="34" charset="0"/>
                  <a:ea typeface="Verdana" panose="020B0604030504040204" pitchFamily="34" charset="0"/>
                  <a:cs typeface="Verdana" panose="020B0604030504040204" pitchFamily="34" charset="0"/>
                </a:rPr>
                <a:t>File review</a:t>
              </a:r>
              <a:endParaRPr lang="en-CA" sz="11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4" name="Group 33"/>
          <p:cNvGrpSpPr/>
          <p:nvPr/>
        </p:nvGrpSpPr>
        <p:grpSpPr>
          <a:xfrm>
            <a:off x="4489717" y="3153047"/>
            <a:ext cx="1702979" cy="557463"/>
            <a:chOff x="3849308" y="621624"/>
            <a:chExt cx="1702979" cy="557463"/>
          </a:xfrm>
        </p:grpSpPr>
        <p:sp>
          <p:nvSpPr>
            <p:cNvPr id="41" name="Chevron 40"/>
            <p:cNvSpPr/>
            <p:nvPr/>
          </p:nvSpPr>
          <p:spPr>
            <a:xfrm>
              <a:off x="3849308" y="621624"/>
              <a:ext cx="1702979" cy="557463"/>
            </a:xfrm>
            <a:prstGeom prst="chevron">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Chevron 6"/>
            <p:cNvSpPr/>
            <p:nvPr/>
          </p:nvSpPr>
          <p:spPr>
            <a:xfrm>
              <a:off x="4128040" y="621624"/>
              <a:ext cx="1145516" cy="5574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b="1" kern="1200" dirty="0">
                  <a:latin typeface="Verdana" panose="020B0604030504040204" pitchFamily="34" charset="0"/>
                  <a:ea typeface="Verdana" panose="020B0604030504040204" pitchFamily="34" charset="0"/>
                  <a:cs typeface="Verdana" panose="020B0604030504040204" pitchFamily="34" charset="0"/>
                </a:rPr>
                <a:t>Interviews</a:t>
              </a:r>
              <a:endParaRPr lang="en-CA" sz="11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5" name="Group 34"/>
          <p:cNvGrpSpPr/>
          <p:nvPr/>
        </p:nvGrpSpPr>
        <p:grpSpPr>
          <a:xfrm>
            <a:off x="6004232" y="3152046"/>
            <a:ext cx="1702979" cy="557463"/>
            <a:chOff x="5363823" y="620623"/>
            <a:chExt cx="1702979" cy="557463"/>
          </a:xfrm>
        </p:grpSpPr>
        <p:sp>
          <p:nvSpPr>
            <p:cNvPr id="39" name="Chevron 38"/>
            <p:cNvSpPr/>
            <p:nvPr/>
          </p:nvSpPr>
          <p:spPr>
            <a:xfrm>
              <a:off x="5363823" y="620623"/>
              <a:ext cx="1702979" cy="557463"/>
            </a:xfrm>
            <a:prstGeom prst="chevron">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Chevron 8"/>
            <p:cNvSpPr/>
            <p:nvPr/>
          </p:nvSpPr>
          <p:spPr>
            <a:xfrm>
              <a:off x="5642555" y="620623"/>
              <a:ext cx="1145516" cy="5574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b="1" kern="1200" dirty="0">
                  <a:latin typeface="Verdana" panose="020B0604030504040204" pitchFamily="34" charset="0"/>
                  <a:ea typeface="Verdana" panose="020B0604030504040204" pitchFamily="34" charset="0"/>
                  <a:cs typeface="Verdana" panose="020B0604030504040204" pitchFamily="34" charset="0"/>
                </a:rPr>
                <a:t>Rank programs</a:t>
              </a:r>
              <a:endParaRPr lang="en-CA" sz="11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6" name="Group 35"/>
          <p:cNvGrpSpPr/>
          <p:nvPr/>
        </p:nvGrpSpPr>
        <p:grpSpPr>
          <a:xfrm>
            <a:off x="7522638" y="3147489"/>
            <a:ext cx="1702979" cy="557463"/>
            <a:chOff x="6882229" y="616066"/>
            <a:chExt cx="1702979" cy="557463"/>
          </a:xfrm>
        </p:grpSpPr>
        <p:sp>
          <p:nvSpPr>
            <p:cNvPr id="37" name="Chevron 36"/>
            <p:cNvSpPr/>
            <p:nvPr/>
          </p:nvSpPr>
          <p:spPr>
            <a:xfrm>
              <a:off x="6882229" y="616066"/>
              <a:ext cx="1702979" cy="557463"/>
            </a:xfrm>
            <a:prstGeom prst="chevron">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hevron 10"/>
            <p:cNvSpPr/>
            <p:nvPr/>
          </p:nvSpPr>
          <p:spPr>
            <a:xfrm>
              <a:off x="7160961" y="616066"/>
              <a:ext cx="1145516" cy="5574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b="1" kern="1200" dirty="0">
                  <a:latin typeface="Verdana" panose="020B0604030504040204" pitchFamily="34" charset="0"/>
                  <a:ea typeface="Verdana" panose="020B0604030504040204" pitchFamily="34" charset="0"/>
                  <a:cs typeface="Verdana" panose="020B0604030504040204" pitchFamily="34" charset="0"/>
                </a:rPr>
                <a:t>Match results</a:t>
              </a:r>
              <a:endParaRPr lang="en-CA" sz="1100" b="1" kern="1200" dirty="0">
                <a:latin typeface="Verdana" panose="020B0604030504040204" pitchFamily="34" charset="0"/>
                <a:ea typeface="Verdana" panose="020B0604030504040204" pitchFamily="34" charset="0"/>
                <a:cs typeface="Verdana" panose="020B0604030504040204" pitchFamily="34" charset="0"/>
              </a:endParaRPr>
            </a:p>
          </p:txBody>
        </p:sp>
      </p:gr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Application to CaRMS</a:t>
            </a:r>
            <a:endParaRPr lang="en-CA" dirty="0"/>
          </a:p>
        </p:txBody>
      </p:sp>
      <p:pic>
        <p:nvPicPr>
          <p:cNvPr id="4" name="Content Placeholder 3"/>
          <p:cNvPicPr>
            <a:picLocks noGrp="1" noChangeAspect="1"/>
          </p:cNvPicPr>
          <p:nvPr>
            <p:ph idx="1"/>
          </p:nvPr>
        </p:nvPicPr>
        <p:blipFill>
          <a:blip r:embed="rId1"/>
          <a:stretch>
            <a:fillRect/>
          </a:stretch>
        </p:blipFill>
        <p:spPr>
          <a:xfrm>
            <a:off x="2634461" y="1600200"/>
            <a:ext cx="6923077" cy="456565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Rank the programs</a:t>
            </a:r>
            <a:endParaRPr lang="en-CA" dirty="0"/>
          </a:p>
          <a:p>
            <a:pPr lvl="1"/>
            <a:r>
              <a:rPr lang="en-CA" dirty="0"/>
              <a:t>Analyze and do risk assessment</a:t>
            </a:r>
            <a:endParaRPr lang="en-CA" dirty="0"/>
          </a:p>
          <a:p>
            <a:pPr lvl="2"/>
            <a:r>
              <a:rPr lang="en-CA" dirty="0"/>
              <a:t>What you want</a:t>
            </a:r>
            <a:endParaRPr lang="en-CA" dirty="0"/>
          </a:p>
          <a:p>
            <a:pPr lvl="2"/>
            <a:r>
              <a:rPr lang="en-CA" dirty="0"/>
              <a:t>Your read of who wants you</a:t>
            </a:r>
            <a:endParaRPr lang="en-CA" dirty="0"/>
          </a:p>
        </p:txBody>
      </p:sp>
      <p:sp>
        <p:nvSpPr>
          <p:cNvPr id="2" name="Title 1"/>
          <p:cNvSpPr>
            <a:spLocks noGrp="1"/>
          </p:cNvSpPr>
          <p:nvPr>
            <p:ph type="title"/>
          </p:nvPr>
        </p:nvSpPr>
        <p:spPr/>
        <p:txBody>
          <a:bodyPr/>
          <a:lstStyle/>
          <a:p>
            <a:r>
              <a:rPr lang="en-CA" dirty="0"/>
              <a:t>What you have to do</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609600" y="1900869"/>
            <a:ext cx="10972800" cy="4107186"/>
          </a:xfrm>
          <a:prstGeom prst="rect">
            <a:avLst/>
          </a:prstGeom>
        </p:spPr>
      </p:pic>
      <p:sp>
        <p:nvSpPr>
          <p:cNvPr id="2" name="Title 1"/>
          <p:cNvSpPr>
            <a:spLocks noGrp="1"/>
          </p:cNvSpPr>
          <p:nvPr>
            <p:ph type="title"/>
          </p:nvPr>
        </p:nvSpPr>
        <p:spPr/>
        <p:txBody>
          <a:bodyPr/>
          <a:lstStyle/>
          <a:p>
            <a:r>
              <a:rPr lang="en-CA" dirty="0"/>
              <a:t>Second iteration</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Chances of matching dropping each year., especially in 2</a:t>
            </a:r>
            <a:r>
              <a:rPr lang="en-CA" baseline="30000" dirty="0"/>
              <a:t>nd</a:t>
            </a:r>
            <a:r>
              <a:rPr lang="en-CA" dirty="0"/>
              <a:t> iteration</a:t>
            </a:r>
            <a:endParaRPr lang="en-CA" dirty="0"/>
          </a:p>
          <a:p>
            <a:pPr lvl="1"/>
            <a:r>
              <a:rPr lang="en-CA" dirty="0"/>
              <a:t>2013—499 IMGs matched;  2019—346  IMGs matched (CaRMS Table 1)</a:t>
            </a:r>
            <a:endParaRPr lang="en-CA" dirty="0"/>
          </a:p>
          <a:p>
            <a:pPr lvl="1"/>
            <a:r>
              <a:rPr lang="en-CA" dirty="0"/>
              <a:t>2013—127 IMGs matched;  2019—43  IMGs matched in second iteration</a:t>
            </a:r>
            <a:endParaRPr lang="en-CA" dirty="0"/>
          </a:p>
          <a:p>
            <a:r>
              <a:rPr lang="en-CA" dirty="0"/>
              <a:t>Return of Service—For some provinces there is no ROS for matching to a position in second iteration; In Ontario must sign ROS regardless of when they match. </a:t>
            </a:r>
            <a:endParaRPr lang="en-CA" dirty="0"/>
          </a:p>
          <a:p>
            <a:r>
              <a:rPr lang="en-CA" dirty="0"/>
              <a:t>Risky to wait for second iteration positions.</a:t>
            </a:r>
            <a:endParaRPr lang="en-CA" dirty="0"/>
          </a:p>
        </p:txBody>
      </p:sp>
      <p:sp>
        <p:nvSpPr>
          <p:cNvPr id="2" name="Title 1"/>
          <p:cNvSpPr>
            <a:spLocks noGrp="1"/>
          </p:cNvSpPr>
          <p:nvPr>
            <p:ph type="title"/>
          </p:nvPr>
        </p:nvSpPr>
        <p:spPr/>
        <p:txBody>
          <a:bodyPr/>
          <a:lstStyle/>
          <a:p>
            <a:r>
              <a:rPr lang="en-CA" dirty="0"/>
              <a:t>Second iteration</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CA" dirty="0"/>
              <a:t>Canada first iteration</a:t>
            </a:r>
            <a:endParaRPr lang="en-CA" dirty="0"/>
          </a:p>
          <a:p>
            <a:pPr lvl="1"/>
            <a:r>
              <a:rPr lang="en-CA" dirty="0"/>
              <a:t>U.S. first iteration</a:t>
            </a:r>
            <a:endParaRPr lang="en-CA" dirty="0"/>
          </a:p>
          <a:p>
            <a:pPr lvl="1"/>
            <a:r>
              <a:rPr lang="en-CA" dirty="0"/>
              <a:t>U.S. second iteration</a:t>
            </a:r>
            <a:endParaRPr lang="en-CA" dirty="0"/>
          </a:p>
          <a:p>
            <a:pPr lvl="1"/>
            <a:r>
              <a:rPr lang="en-CA" dirty="0"/>
              <a:t>Canada second iteration</a:t>
            </a:r>
            <a:endParaRPr lang="en-CA" dirty="0"/>
          </a:p>
          <a:p>
            <a:pPr marL="457200" lvl="1" indent="0">
              <a:buNone/>
            </a:pPr>
            <a:endParaRPr lang="en-CA" dirty="0"/>
          </a:p>
          <a:p>
            <a:pPr marL="457200" lvl="1" indent="0">
              <a:buNone/>
            </a:pPr>
            <a:r>
              <a:rPr lang="en-CA" dirty="0"/>
              <a:t>Be aware that if you match in the first iteration of the Canadian Match you are automatically excluded from the US match.  Similarly if you match in the first or second iteration of the US Match, you will be excluded from the second iteration of the Canadian Match.  </a:t>
            </a:r>
            <a:endParaRPr lang="en-CA" dirty="0"/>
          </a:p>
          <a:p>
            <a:pPr marL="457200" lvl="1" indent="0">
              <a:buNone/>
            </a:pPr>
            <a:endParaRPr lang="en-CA" dirty="0"/>
          </a:p>
        </p:txBody>
      </p:sp>
      <p:sp>
        <p:nvSpPr>
          <p:cNvPr id="2" name="Title 1"/>
          <p:cNvSpPr>
            <a:spLocks noGrp="1"/>
          </p:cNvSpPr>
          <p:nvPr>
            <p:ph type="title"/>
          </p:nvPr>
        </p:nvSpPr>
        <p:spPr>
          <a:xfrm>
            <a:off x="838200" y="373671"/>
            <a:ext cx="10515600" cy="1325563"/>
          </a:xfrm>
        </p:spPr>
        <p:txBody>
          <a:bodyPr/>
          <a:lstStyle/>
          <a:p>
            <a:r>
              <a:rPr lang="en-CA" b="1" dirty="0"/>
              <a:t>Timing of Canadian and American matches</a:t>
            </a:r>
            <a:endParaRPr lang="en-CA"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CA" altLang="en-US"/>
              <a:t>More than twice as many CSAs match into American residency programs than to Canadian programs (58.6% vs. 17% match rate)</a:t>
            </a:r>
            <a:endParaRPr lang="fr-CA" altLang="en-US"/>
          </a:p>
          <a:p>
            <a:r>
              <a:rPr lang="fr-CA" altLang="en-US"/>
              <a:t>Must be certified by ECFMG (FAIMER medical degree)</a:t>
            </a:r>
            <a:endParaRPr lang="fr-CA" altLang="en-US"/>
          </a:p>
          <a:p>
            <a:r>
              <a:rPr lang="fr-CA" altLang="en-US"/>
              <a:t>USMLE exams - Step 1 &amp; 2 (CK &amp; CS) to apply for residency</a:t>
            </a:r>
            <a:endParaRPr lang="fr-CA" altLang="en-US"/>
          </a:p>
          <a:p>
            <a:r>
              <a:rPr lang="fr-CA" altLang="en-US"/>
              <a:t>J-1 Visa - Require USMLE, Residency Match offer, Statement of Need from Health Canada + intention to return to Canada</a:t>
            </a:r>
            <a:endParaRPr lang="fr-CA" altLang="en-US"/>
          </a:p>
          <a:p>
            <a:r>
              <a:rPr lang="fr-CA" altLang="en-US"/>
              <a:t>H1B Visa - Require USMLE Step 1, 2 and 3, Residency Match offer for unsupervised practice - Note: few H1B visa available!</a:t>
            </a:r>
            <a:endParaRPr lang="fr-CA" altLang="en-US"/>
          </a:p>
          <a:p>
            <a:r>
              <a:rPr lang="fr-CA" altLang="en-US"/>
              <a:t>Dual citizenship - no visa requirement</a:t>
            </a:r>
            <a:endParaRPr lang="fr-CA" altLang="en-US"/>
          </a:p>
          <a:p>
            <a:endParaRPr lang="fr-CA" altLang="en-US"/>
          </a:p>
        </p:txBody>
      </p:sp>
      <p:sp>
        <p:nvSpPr>
          <p:cNvPr id="2" name="Title 1"/>
          <p:cNvSpPr>
            <a:spLocks noGrp="1"/>
          </p:cNvSpPr>
          <p:nvPr>
            <p:ph type="title"/>
          </p:nvPr>
        </p:nvSpPr>
        <p:spPr>
          <a:xfrm>
            <a:off x="838200" y="365125"/>
            <a:ext cx="10515600" cy="1191895"/>
          </a:xfrm>
        </p:spPr>
        <p:txBody>
          <a:bodyPr/>
          <a:lstStyle/>
          <a:p>
            <a:pPr algn="ctr"/>
            <a:r>
              <a:rPr lang="fr-CA" altLang="en-US">
                <a:solidFill>
                  <a:schemeClr val="tx1"/>
                </a:solidFill>
                <a:effectLst>
                  <a:outerShdw blurRad="38100" dist="19050" dir="2700000" algn="tl" rotWithShape="0">
                    <a:schemeClr val="dk1">
                      <a:alpha val="40000"/>
                    </a:schemeClr>
                  </a:outerShdw>
                </a:effectLst>
              </a:rPr>
              <a:t>American Residency Training</a:t>
            </a:r>
            <a:endParaRPr lang="fr-CA" altLang="en-US">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CA" altLang="en-US"/>
              <a:t>Have to leave the U.S. once residency is done.</a:t>
            </a:r>
            <a:endParaRPr lang="fr-CA" altLang="en-US"/>
          </a:p>
          <a:p>
            <a:r>
              <a:rPr lang="fr-CA" altLang="en-US"/>
              <a:t>Can get another J-1 visa if accepted into a subspecialty or fellowship program</a:t>
            </a:r>
            <a:endParaRPr lang="fr-CA" altLang="en-US"/>
          </a:p>
          <a:p>
            <a:r>
              <a:rPr lang="fr-CA" altLang="en-US"/>
              <a:t>Can get a visa waiver if a U.S. program wants to keep you - usually working in an underserviced area</a:t>
            </a:r>
            <a:endParaRPr lang="fr-CA" altLang="en-US"/>
          </a:p>
          <a:p>
            <a:r>
              <a:rPr lang="fr-CA" altLang="en-US"/>
              <a:t>Canada cannot force you to come home because you said you intended to come home.</a:t>
            </a:r>
            <a:endParaRPr lang="fr-CA" altLang="en-US"/>
          </a:p>
          <a:p>
            <a:endParaRPr lang="fr-CA" altLang="en-US"/>
          </a:p>
        </p:txBody>
      </p:sp>
      <p:sp>
        <p:nvSpPr>
          <p:cNvPr id="2" name="Title 1"/>
          <p:cNvSpPr>
            <a:spLocks noGrp="1"/>
          </p:cNvSpPr>
          <p:nvPr>
            <p:ph type="title"/>
          </p:nvPr>
        </p:nvSpPr>
        <p:spPr/>
        <p:txBody>
          <a:bodyPr/>
          <a:lstStyle/>
          <a:p>
            <a:pPr algn="ctr"/>
            <a:r>
              <a:rPr lang="fr-CA" altLang="en-US">
                <a:solidFill>
                  <a:schemeClr val="tx1"/>
                </a:solidFill>
                <a:effectLst>
                  <a:outerShdw blurRad="38100" dist="19050" dir="2700000" algn="tl" rotWithShape="0">
                    <a:schemeClr val="dk1">
                      <a:alpha val="40000"/>
                    </a:schemeClr>
                  </a:outerShdw>
                </a:effectLst>
              </a:rPr>
              <a:t>Conditions of J-1 Visa</a:t>
            </a:r>
            <a:endParaRPr lang="fr-CA" altLang="en-US">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CaRMS</a:t>
            </a:r>
            <a:r>
              <a:rPr lang="en-US" dirty="0"/>
              <a:t> = Canadian Residency Matching Service</a:t>
            </a:r>
            <a:endParaRPr lang="en-US" dirty="0"/>
          </a:p>
          <a:p>
            <a:pPr lvl="1"/>
            <a:r>
              <a:rPr lang="en-US" dirty="0" err="1"/>
              <a:t>CaRMS</a:t>
            </a:r>
            <a:r>
              <a:rPr lang="en-US" dirty="0"/>
              <a:t> is the Canadian version of the U.S. National Residency Matching Program</a:t>
            </a:r>
            <a:endParaRPr lang="en-US" dirty="0"/>
          </a:p>
          <a:p>
            <a:r>
              <a:rPr lang="en-US" dirty="0" err="1"/>
              <a:t>CaRMS</a:t>
            </a:r>
            <a:r>
              <a:rPr lang="en-US" dirty="0"/>
              <a:t> runs the Canadian residency matching process that takes applications for medical residency from prospective residents and matches them to available residency programs offered by the Canadian faculties of medicine based on a matching algorithm and applicant and faculty rankings</a:t>
            </a:r>
            <a:endParaRPr lang="en-US" dirty="0"/>
          </a:p>
          <a:p>
            <a:r>
              <a:rPr lang="en-US" dirty="0" err="1"/>
              <a:t>CaRMS</a:t>
            </a:r>
            <a:r>
              <a:rPr lang="en-US" dirty="0"/>
              <a:t> eligibility criteria are set by the Provinces and the AFMC</a:t>
            </a:r>
            <a:endParaRPr lang="en-US" dirty="0"/>
          </a:p>
        </p:txBody>
      </p:sp>
      <p:sp>
        <p:nvSpPr>
          <p:cNvPr id="3" name="Title 2"/>
          <p:cNvSpPr>
            <a:spLocks noGrp="1"/>
          </p:cNvSpPr>
          <p:nvPr>
            <p:ph type="title"/>
          </p:nvPr>
        </p:nvSpPr>
        <p:spPr/>
        <p:txBody>
          <a:bodyPr/>
          <a:lstStyle/>
          <a:p>
            <a:r>
              <a:rPr lang="en-US" dirty="0" err="1"/>
              <a:t>CaRMS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
        <p:nvSpPr>
          <p:cNvPr id="3" name="Subtitle 2"/>
          <p:cNvSpPr>
            <a:spLocks noGrp="1"/>
          </p:cNvSpPr>
          <p:nvPr>
            <p:ph type="subTitle" idx="1"/>
          </p:nvPr>
        </p:nvSpPr>
        <p:spPr>
          <a:xfrm>
            <a:off x="1524000" y="2707640"/>
            <a:ext cx="9144000" cy="3122930"/>
          </a:xfrm>
        </p:spPr>
        <p:txBody>
          <a:bodyPr>
            <a:noAutofit/>
          </a:bodyPr>
          <a:lstStyle/>
          <a:p>
            <a:pPr algn="l"/>
            <a:r>
              <a:rPr lang="en-US" sz="2500"/>
              <a:t>PLAN! </a:t>
            </a:r>
            <a:endParaRPr lang="en-US" sz="2500"/>
          </a:p>
          <a:p>
            <a:pPr algn="l"/>
            <a:endParaRPr lang="en-US" sz="2500"/>
          </a:p>
          <a:p>
            <a:pPr algn="l"/>
            <a:r>
              <a:rPr lang="en-US" sz="2500"/>
              <a:t>GET HELP</a:t>
            </a:r>
            <a:endParaRPr lang="en-US" sz="2500"/>
          </a:p>
          <a:p>
            <a:pPr algn="l"/>
            <a:endParaRPr lang="en-US" sz="2500"/>
          </a:p>
          <a:p>
            <a:pPr algn="l"/>
            <a:r>
              <a:rPr lang="en-US" sz="2500"/>
              <a:t>STRONG PERSONAL STATEMENT – WHAT MAKES YOU DIFFERENT?  WHAT MAKES YOU A GOOD FIT FOR THAT PROGRAM </a:t>
            </a:r>
            <a:r>
              <a:rPr lang="fr-CA" altLang="en-US" sz="2500"/>
              <a:t>AND FOR THAT LOCATION</a:t>
            </a:r>
            <a:r>
              <a:rPr lang="en-US" sz="2500"/>
              <a:t>?  </a:t>
            </a:r>
            <a:r>
              <a:rPr lang="fr-CA" altLang="en-US" sz="2500"/>
              <a:t>USE THE CANADIAN ADVANTAGE. </a:t>
            </a:r>
            <a:r>
              <a:rPr lang="en-US" sz="2500"/>
              <a:t>BE STRATEGIC!</a:t>
            </a:r>
            <a:endParaRPr lang="en-US" sz="2500"/>
          </a:p>
        </p:txBody>
      </p:sp>
      <p:sp>
        <p:nvSpPr>
          <p:cNvPr id="2" name="Title 1"/>
          <p:cNvSpPr>
            <a:spLocks noGrp="1"/>
          </p:cNvSpPr>
          <p:nvPr>
            <p:ph type="ctrTitle"/>
          </p:nvPr>
        </p:nvSpPr>
        <p:spPr>
          <a:xfrm>
            <a:off x="1524000" y="1122680"/>
            <a:ext cx="9143365" cy="1479550"/>
          </a:xfrm>
        </p:spPr>
        <p:txBody>
          <a:bodyPr>
            <a:normAutofit/>
          </a:bodyPr>
          <a:lstStyle/>
          <a:p>
            <a:r>
              <a:rPr lang="fr-CA" altLang="en-US"/>
              <a:t>STRATEGIES FOR MATCHING IN THE U.S.</a:t>
            </a:r>
            <a:endParaRPr lang="fr-CA"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
        <p:nvSpPr>
          <p:cNvPr id="3" name="Content Placeholder 2"/>
          <p:cNvSpPr>
            <a:spLocks noGrp="1"/>
          </p:cNvSpPr>
          <p:nvPr>
            <p:ph idx="1"/>
          </p:nvPr>
        </p:nvSpPr>
        <p:spPr>
          <a:xfrm>
            <a:off x="838200" y="524510"/>
            <a:ext cx="10515600" cy="5652770"/>
          </a:xfrm>
        </p:spPr>
        <p:txBody>
          <a:bodyPr>
            <a:normAutofit lnSpcReduction="10000"/>
          </a:bodyPr>
          <a:lstStyle/>
          <a:p>
            <a:pPr marL="0" indent="0">
              <a:buNone/>
            </a:pPr>
            <a:r>
              <a:rPr lang="en-US"/>
              <a:t>MARKS NEED TO BE IN LINE WITH SPECIALTY YOU ARE APPLYING FOR</a:t>
            </a:r>
            <a:endParaRPr lang="en-US"/>
          </a:p>
          <a:p>
            <a:endParaRPr lang="en-US"/>
          </a:p>
          <a:p>
            <a:pPr marL="0" indent="0">
              <a:buNone/>
            </a:pPr>
            <a:r>
              <a:rPr lang="en-US"/>
              <a:t>RESEARCH DATA – MATCH DATA FOR YOUR MEDICAL SCHOOL; MATCHING DATA FOR YOUR SPECIALTY; MATCHING DATA PER STAT</a:t>
            </a:r>
            <a:r>
              <a:rPr lang="fr-CA" altLang="en-US"/>
              <a:t>E See:  http://www.nrmp.org/</a:t>
            </a:r>
            <a:endParaRPr lang="fr-CA" altLang="en-US"/>
          </a:p>
          <a:p>
            <a:endParaRPr lang="en-US"/>
          </a:p>
          <a:p>
            <a:pPr marL="0" indent="0">
              <a:buNone/>
            </a:pPr>
            <a:r>
              <a:rPr lang="en-US"/>
              <a:t>CAN IMGs APPLY?  WHAT’S THE MATCH RATE FOR IMGs FOR THAT PROGRAM? </a:t>
            </a:r>
            <a:r>
              <a:rPr lang="fr-CA" altLang="en-US"/>
              <a:t>(FREIDA) MOST IMG FRIENDLY SPECIALTIES: pathology, internal medicine, neurology, family medicine and general surgery</a:t>
            </a:r>
            <a:endParaRPr lang="fr-CA" altLang="en-US"/>
          </a:p>
          <a:p>
            <a:endParaRPr lang="en-US"/>
          </a:p>
          <a:p>
            <a:pPr marL="0" indent="0">
              <a:buNone/>
            </a:pPr>
            <a:r>
              <a:rPr lang="en-US"/>
              <a:t>DO ELECTIVES IN PREFERED PROGRAMS AND LOCATIONS (2 OR 3) – IF REQUIRED, USE YOUR CONTACTS TO SECURE ELECTIVES </a:t>
            </a:r>
            <a:r>
              <a:rPr lang="fr-CA" altLang="en-US"/>
              <a:t>- NEED GOOD REFERENCES!</a:t>
            </a:r>
            <a:endParaRPr lang="fr-CA"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
        <p:nvSpPr>
          <p:cNvPr id="3" name="Content Placeholder 2"/>
          <p:cNvSpPr>
            <a:spLocks noGrp="1"/>
          </p:cNvSpPr>
          <p:nvPr>
            <p:ph idx="1"/>
          </p:nvPr>
        </p:nvSpPr>
        <p:spPr>
          <a:xfrm>
            <a:off x="838200" y="594995"/>
            <a:ext cx="10515600" cy="5401945"/>
          </a:xfrm>
        </p:spPr>
        <p:txBody>
          <a:bodyPr>
            <a:normAutofit/>
          </a:bodyPr>
          <a:lstStyle/>
          <a:p>
            <a:pPr marL="0" indent="0">
              <a:buNone/>
            </a:pPr>
            <a:r>
              <a:rPr lang="en-US"/>
              <a:t>RECOMMEND IMGs APPLY TO APPROX 150 APPLICATIONS ($$)</a:t>
            </a:r>
            <a:endParaRPr lang="en-US"/>
          </a:p>
          <a:p>
            <a:endParaRPr lang="en-US"/>
          </a:p>
          <a:p>
            <a:pPr marL="0" indent="0">
              <a:buNone/>
            </a:pPr>
            <a:r>
              <a:rPr lang="en-US" u="sng">
                <a:solidFill>
                  <a:schemeClr val="tx1"/>
                </a:solidFill>
                <a:effectLst>
                  <a:outerShdw blurRad="38100" dist="19050" dir="2700000" algn="tl" rotWithShape="0">
                    <a:schemeClr val="dk1">
                      <a:alpha val="40000"/>
                    </a:schemeClr>
                  </a:outerShdw>
                </a:effectLst>
              </a:rPr>
              <a:t>USE YOUR CONTACTS + CALL TO SHOW YOUR INTEREST!!!!</a:t>
            </a:r>
            <a:endParaRPr lang="en-US">
              <a:solidFill>
                <a:schemeClr val="tx1"/>
              </a:solidFill>
              <a:effectLst>
                <a:outerShdw blurRad="38100" dist="19050" dir="2700000" algn="tl" rotWithShape="0">
                  <a:schemeClr val="dk1">
                    <a:alpha val="40000"/>
                  </a:schemeClr>
                </a:outerShdw>
              </a:effectLst>
            </a:endParaRPr>
          </a:p>
          <a:p>
            <a:endParaRPr lang="en-US"/>
          </a:p>
          <a:p>
            <a:pPr marL="0" indent="0">
              <a:buNone/>
            </a:pPr>
            <a:r>
              <a:rPr lang="en-US"/>
              <a:t>INTERVIEWS FOLLOWED BY THANK YOU MESSAGE</a:t>
            </a:r>
            <a:endParaRPr lang="en-US"/>
          </a:p>
          <a:p>
            <a:endParaRPr lang="en-US"/>
          </a:p>
          <a:p>
            <a:pPr marL="0" indent="0">
              <a:buNone/>
            </a:pPr>
            <a:r>
              <a:rPr lang="fr-CA" altLang="en-US"/>
              <a:t>DO NOT STRETCH OUT YOUR STUDIES; DO NOT DELAY TO APPLY; DO NOT DO ANYTHING ON THE WRONG SIDE OF THE LAW</a:t>
            </a:r>
            <a:endParaRPr lang="fr-CA" altLang="en-US"/>
          </a:p>
          <a:p>
            <a:pPr marL="0" indent="0">
              <a:buNone/>
            </a:pPr>
            <a:endParaRPr lang="fr-CA" altLang="en-US"/>
          </a:p>
          <a:p>
            <a:pPr marL="0" indent="0">
              <a:buNone/>
            </a:pPr>
            <a:r>
              <a:rPr lang="fr-CA" altLang="en-US"/>
              <a:t>STAY HEALTHY!   GOOD LUCK!</a:t>
            </a:r>
            <a:endParaRPr lang="fr-CA"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Alternative Careers in Healthcare</a:t>
            </a:r>
            <a:endParaRPr lang="en-CA" dirty="0"/>
          </a:p>
        </p:txBody>
      </p:sp>
      <p:sp>
        <p:nvSpPr>
          <p:cNvPr id="3" name="Content Placeholder 2"/>
          <p:cNvSpPr>
            <a:spLocks noGrp="1"/>
          </p:cNvSpPr>
          <p:nvPr>
            <p:ph idx="1"/>
          </p:nvPr>
        </p:nvSpPr>
        <p:spPr/>
        <p:txBody>
          <a:bodyPr/>
          <a:lstStyle/>
          <a:p>
            <a:pPr>
              <a:buNone/>
            </a:pPr>
            <a:r>
              <a:rPr lang="en-CA" b="1" dirty="0" smtClean="0"/>
              <a:t>Things to consider:</a:t>
            </a:r>
            <a:endParaRPr lang="en-CA" b="1" dirty="0" smtClean="0"/>
          </a:p>
          <a:p>
            <a:r>
              <a:rPr lang="en-CA" dirty="0" smtClean="0"/>
              <a:t>Complete all relevant medical board examinations so you are prepared to apply for residency</a:t>
            </a:r>
            <a:endParaRPr lang="en-CA" dirty="0" smtClean="0"/>
          </a:p>
          <a:p>
            <a:r>
              <a:rPr lang="en-CA" dirty="0" smtClean="0"/>
              <a:t>Acceptance into a residency program may take a few years</a:t>
            </a:r>
            <a:endParaRPr lang="en-CA" dirty="0" smtClean="0"/>
          </a:p>
          <a:p>
            <a:r>
              <a:rPr lang="en-CA" dirty="0" smtClean="0"/>
              <a:t>Work in a relevant healthcare field while waiting to match</a:t>
            </a:r>
            <a:endParaRPr lang="en-CA" dirty="0" smtClean="0"/>
          </a:p>
          <a:p>
            <a:r>
              <a:rPr lang="en-CA" dirty="0" smtClean="0"/>
              <a:t>Boost your CV by attending conferences, gaining relevant experience and consider furthering your education</a:t>
            </a:r>
            <a:endParaRPr lang="en-CA" dirty="0" smtClean="0"/>
          </a:p>
          <a:p>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careers: Residency match</a:t>
            </a:r>
            <a:endParaRPr lang="en-US" dirty="0"/>
          </a:p>
        </p:txBody>
      </p:sp>
      <p:sp>
        <p:nvSpPr>
          <p:cNvPr id="3" name="Text Placeholder 2"/>
          <p:cNvSpPr>
            <a:spLocks noGrp="1"/>
          </p:cNvSpPr>
          <p:nvPr>
            <p:ph type="body" sz="half" idx="2"/>
          </p:nvPr>
        </p:nvSpPr>
        <p:spPr/>
        <p:txBody>
          <a:bodyPr/>
          <a:lstStyle/>
          <a:p>
            <a:r>
              <a:rPr lang="en-US" b="1" dirty="0" smtClean="0"/>
              <a:t>OTHER ROUTES TO PRACTICING IN CANADA</a:t>
            </a:r>
            <a:endParaRPr lang="en-US" b="1" dirty="0" smtClean="0"/>
          </a:p>
          <a:p>
            <a:pPr>
              <a:buFont typeface="Arial" panose="020B0604020202020204" pitchFamily="34" charset="0"/>
              <a:buChar char="•"/>
            </a:pPr>
            <a:r>
              <a:rPr lang="en-US" dirty="0" smtClean="0"/>
              <a:t>Manitoba: MLPIMG</a:t>
            </a:r>
            <a:endParaRPr lang="en-US" dirty="0" smtClean="0"/>
          </a:p>
          <a:p>
            <a:pPr>
              <a:buFont typeface="Arial" panose="020B0604020202020204" pitchFamily="34" charset="0"/>
              <a:buChar char="•"/>
            </a:pPr>
            <a:r>
              <a:rPr lang="en-US" dirty="0" smtClean="0"/>
              <a:t>Saskatchewan: SIPPA</a:t>
            </a:r>
            <a:endParaRPr lang="en-US" dirty="0" smtClean="0"/>
          </a:p>
          <a:p>
            <a:pPr>
              <a:buFont typeface="Arial" panose="020B0604020202020204" pitchFamily="34" charset="0"/>
              <a:buChar char="•"/>
            </a:pPr>
            <a:r>
              <a:rPr lang="en-US" dirty="0" smtClean="0"/>
              <a:t>Newfoundland</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Pharmaceutical Industry</a:t>
            </a:r>
            <a:endParaRPr lang="en-US" dirty="0"/>
          </a:p>
        </p:txBody>
      </p:sp>
      <p:sp>
        <p:nvSpPr>
          <p:cNvPr id="3" name="Text Placeholder 2"/>
          <p:cNvSpPr>
            <a:spLocks noGrp="1"/>
          </p:cNvSpPr>
          <p:nvPr>
            <p:ph type="body" sz="half" idx="2"/>
          </p:nvPr>
        </p:nvSpPr>
        <p:spPr/>
        <p:txBody>
          <a:bodyPr/>
          <a:lstStyle/>
          <a:p>
            <a:r>
              <a:rPr lang="en-US" b="1" dirty="0" smtClean="0"/>
              <a:t>Many pharmaceutical companies hire medical doctors with or without residency</a:t>
            </a:r>
            <a:endParaRPr lang="en-US" b="1" dirty="0" smtClean="0"/>
          </a:p>
          <a:p>
            <a:pPr>
              <a:buFont typeface="Arial" panose="020B0604020202020204" pitchFamily="34" charset="0"/>
              <a:buChar char="•"/>
            </a:pPr>
            <a:r>
              <a:rPr lang="en-US" dirty="0" smtClean="0"/>
              <a:t>Pharmacovigilence</a:t>
            </a:r>
            <a:endParaRPr lang="en-US" dirty="0" smtClean="0"/>
          </a:p>
          <a:p>
            <a:pPr>
              <a:buFont typeface="Arial" panose="020B0604020202020204" pitchFamily="34" charset="0"/>
              <a:buChar char="•"/>
            </a:pPr>
            <a:r>
              <a:rPr lang="en-US" dirty="0" smtClean="0"/>
              <a:t>Drug safety</a:t>
            </a:r>
            <a:endParaRPr lang="en-US" dirty="0" smtClean="0"/>
          </a:p>
          <a:p>
            <a:pPr>
              <a:buFont typeface="Arial" panose="020B0604020202020204" pitchFamily="34" charset="0"/>
              <a:buChar char="•"/>
            </a:pPr>
            <a:r>
              <a:rPr lang="en-US" dirty="0" smtClean="0"/>
              <a:t>Sales</a:t>
            </a:r>
            <a:endParaRPr lang="en-US" dirty="0" smtClean="0"/>
          </a:p>
          <a:p>
            <a:pPr>
              <a:buFont typeface="Arial" panose="020B0604020202020204" pitchFamily="34" charset="0"/>
              <a:buChar char="•"/>
            </a:pPr>
            <a:r>
              <a:rPr lang="en-US" dirty="0" smtClean="0"/>
              <a:t>Medical Science Liaison</a:t>
            </a:r>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Careers: Government</a:t>
            </a:r>
            <a:endParaRPr lang="en-US" dirty="0"/>
          </a:p>
        </p:txBody>
      </p:sp>
      <p:sp>
        <p:nvSpPr>
          <p:cNvPr id="3" name="Text Placeholder 2"/>
          <p:cNvSpPr>
            <a:spLocks noGrp="1"/>
          </p:cNvSpPr>
          <p:nvPr>
            <p:ph type="body" sz="half" idx="2"/>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Policy and management positions with the government </a:t>
            </a:r>
            <a:r>
              <a:rPr lang="fr-CA" altLang="en-US" dirty="0" smtClean="0"/>
              <a:t>- federal, provincial + government health agencies</a:t>
            </a:r>
            <a:endParaRPr lang="en-US" dirty="0" smtClean="0"/>
          </a:p>
          <a:p>
            <a:pPr>
              <a:buFont typeface="Arial" panose="020B0604020202020204" pitchFamily="34" charset="0"/>
              <a:buChar char="•"/>
            </a:pPr>
            <a:r>
              <a:rPr lang="en-US" dirty="0" smtClean="0"/>
              <a:t>Health policy within the municipal, provincial and federal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careers: Technology</a:t>
            </a:r>
            <a:endParaRPr lang="en-US" dirty="0"/>
          </a:p>
        </p:txBody>
      </p:sp>
      <p:sp>
        <p:nvSpPr>
          <p:cNvPr id="3" name="Text Placeholder 2"/>
          <p:cNvSpPr>
            <a:spLocks noGrp="1"/>
          </p:cNvSpPr>
          <p:nvPr>
            <p:ph type="body" sz="half" idx="2"/>
          </p:nvPr>
        </p:nvSpPr>
        <p:spPr/>
        <p:txBody>
          <a:bodyPr/>
          <a:lstStyle/>
          <a:p>
            <a:pPr>
              <a:buFont typeface="Arial" panose="020B0604020202020204" pitchFamily="34" charset="0"/>
              <a:buChar char="•"/>
            </a:pPr>
            <a:r>
              <a:rPr lang="en-US" dirty="0" smtClean="0"/>
              <a:t>Digital health</a:t>
            </a:r>
            <a:endParaRPr lang="en-US" dirty="0" smtClean="0"/>
          </a:p>
          <a:p>
            <a:pPr>
              <a:buFont typeface="Arial" panose="020B0604020202020204" pitchFamily="34" charset="0"/>
              <a:buChar char="•"/>
            </a:pPr>
            <a:r>
              <a:rPr lang="en-US" dirty="0" smtClean="0"/>
              <a:t>Health informatics</a:t>
            </a:r>
            <a:endParaRPr lang="en-US" dirty="0" smtClean="0"/>
          </a:p>
          <a:p>
            <a:pPr>
              <a:buFont typeface="Arial" panose="020B0604020202020204" pitchFamily="34" charset="0"/>
              <a:buChar char="•"/>
            </a:pPr>
            <a:r>
              <a:rPr lang="en-US" dirty="0" smtClean="0"/>
              <a:t>EMR systems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careers: Research and Health Administration</a:t>
            </a:r>
            <a:endParaRPr lang="en-US" dirty="0"/>
          </a:p>
        </p:txBody>
      </p:sp>
      <p:sp>
        <p:nvSpPr>
          <p:cNvPr id="3" name="Text Placeholder 2"/>
          <p:cNvSpPr>
            <a:spLocks noGrp="1"/>
          </p:cNvSpPr>
          <p:nvPr>
            <p:ph type="body" sz="half" idx="2"/>
          </p:nvPr>
        </p:nvSpPr>
        <p:spPr/>
        <p:txBody>
          <a:bodyPr/>
          <a:lstStyle/>
          <a:p>
            <a:pPr>
              <a:buFont typeface="Arial" panose="020B0604020202020204" pitchFamily="34" charset="0"/>
              <a:buChar char="•"/>
            </a:pPr>
            <a:r>
              <a:rPr lang="en-US" dirty="0" smtClean="0"/>
              <a:t>University Health Network</a:t>
            </a:r>
            <a:endParaRPr lang="en-US" dirty="0" smtClean="0"/>
          </a:p>
          <a:p>
            <a:pPr>
              <a:buFont typeface="Arial" panose="020B0604020202020204" pitchFamily="34" charset="0"/>
              <a:buChar char="•"/>
            </a:pPr>
            <a:r>
              <a:rPr lang="en-US" dirty="0" smtClean="0"/>
              <a:t>University health and science departments</a:t>
            </a:r>
            <a:endParaRPr lang="en-US" dirty="0" smtClean="0"/>
          </a:p>
          <a:p>
            <a:pPr>
              <a:buFont typeface="Arial" panose="020B0604020202020204" pitchFamily="34" charset="0"/>
              <a:buChar char="•"/>
            </a:pPr>
            <a:r>
              <a:rPr lang="en-US" dirty="0" smtClean="0"/>
              <a:t>Hospital systems</a:t>
            </a:r>
            <a:endParaRPr lang="en-US" dirty="0" smtClean="0"/>
          </a:p>
          <a:p>
            <a:pPr>
              <a:buFont typeface="Arial" panose="020B0604020202020204" pitchFamily="34" charset="0"/>
              <a:buChar char="•"/>
            </a:pPr>
            <a:r>
              <a:rPr lang="en-US" dirty="0" smtClean="0"/>
              <a:t>CAMH: Centre for Addiction and Mental Health</a:t>
            </a:r>
            <a:endParaRPr lang="en-US" dirty="0" smtClean="0"/>
          </a:p>
          <a:p>
            <a:pPr>
              <a:buFont typeface="Arial" panose="020B0604020202020204" pitchFamily="34" charset="0"/>
              <a:buChar char="•"/>
            </a:pPr>
            <a:r>
              <a:rPr lang="en-US" dirty="0" smtClean="0"/>
              <a:t>Diabetes, Multiple Sclerosis and Trillium Health foundations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careers: Furthering your education</a:t>
            </a:r>
            <a:endParaRPr lang="en-US" dirty="0"/>
          </a:p>
        </p:txBody>
      </p:sp>
      <p:sp>
        <p:nvSpPr>
          <p:cNvPr id="3" name="Text Placeholder 2"/>
          <p:cNvSpPr>
            <a:spLocks noGrp="1"/>
          </p:cNvSpPr>
          <p:nvPr>
            <p:ph type="body" sz="half" idx="2"/>
          </p:nvPr>
        </p:nvSpPr>
        <p:spPr/>
        <p:txBody>
          <a:bodyPr/>
          <a:lstStyle/>
          <a:p>
            <a:r>
              <a:rPr lang="en-US" dirty="0" smtClean="0"/>
              <a:t>Certification programs:</a:t>
            </a:r>
            <a:endParaRPr lang="en-US" dirty="0" smtClean="0"/>
          </a:p>
          <a:p>
            <a:pPr>
              <a:buFont typeface="Arial" panose="020B0604020202020204" pitchFamily="34" charset="0"/>
              <a:buChar char="•"/>
            </a:pPr>
            <a:r>
              <a:rPr lang="en-US" dirty="0" smtClean="0"/>
              <a:t>Telemedicine</a:t>
            </a:r>
            <a:endParaRPr lang="en-US" dirty="0" smtClean="0"/>
          </a:p>
          <a:p>
            <a:pPr>
              <a:buFont typeface="Arial" panose="020B0604020202020204" pitchFamily="34" charset="0"/>
              <a:buChar char="•"/>
            </a:pPr>
            <a:r>
              <a:rPr lang="en-US" dirty="0" smtClean="0"/>
              <a:t>Wound Care</a:t>
            </a:r>
            <a:endParaRPr lang="en-US" dirty="0" smtClean="0"/>
          </a:p>
          <a:p>
            <a:pPr>
              <a:buFont typeface="Arial" panose="020B0604020202020204" pitchFamily="34" charset="0"/>
              <a:buChar char="•"/>
            </a:pPr>
            <a:r>
              <a:rPr lang="en-US" dirty="0" smtClean="0"/>
              <a:t>Hyperbarics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eligibility criteria set by the Provinces and AFMC divide applicants into two streams</a:t>
            </a:r>
            <a:endParaRPr lang="en-US" dirty="0"/>
          </a:p>
          <a:p>
            <a:r>
              <a:rPr lang="en-US" dirty="0"/>
              <a:t>Canadian Medical Graduates (CMGs), including United States Medical Graduates (USMGs), who graduated from schools approved by the Liaison Committee on Medical Education (LCME) all apply to one stream</a:t>
            </a:r>
            <a:endParaRPr lang="en-US" dirty="0"/>
          </a:p>
          <a:p>
            <a:r>
              <a:rPr lang="en-US" dirty="0"/>
              <a:t>All other applicants are considered International Medical Graduates (IMGs), including Canadians Studying Abroad (CSAs)</a:t>
            </a:r>
            <a:endParaRPr lang="en-US" dirty="0"/>
          </a:p>
        </p:txBody>
      </p:sp>
      <p:sp>
        <p:nvSpPr>
          <p:cNvPr id="3" name="Title 2"/>
          <p:cNvSpPr>
            <a:spLocks noGrp="1"/>
          </p:cNvSpPr>
          <p:nvPr>
            <p:ph type="title"/>
          </p:nvPr>
        </p:nvSpPr>
        <p:spPr/>
        <p:txBody>
          <a:bodyPr/>
          <a:lstStyle/>
          <a:p>
            <a:r>
              <a:rPr lang="en-US" dirty="0" err="1"/>
              <a:t>CaRMS</a:t>
            </a:r>
            <a:r>
              <a:rPr lang="en-US" dirty="0"/>
              <a:t> Dual Stream Process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careers: Education</a:t>
            </a:r>
            <a:endParaRPr lang="en-US" dirty="0"/>
          </a:p>
        </p:txBody>
      </p:sp>
      <p:sp>
        <p:nvSpPr>
          <p:cNvPr id="3" name="Text Placeholder 2"/>
          <p:cNvSpPr>
            <a:spLocks noGrp="1"/>
          </p:cNvSpPr>
          <p:nvPr>
            <p:ph type="body" sz="half" idx="2"/>
          </p:nvPr>
        </p:nvSpPr>
        <p:spPr/>
        <p:txBody>
          <a:bodyPr>
            <a:normAutofit fontScale="85000" lnSpcReduction="20000"/>
          </a:bodyPr>
          <a:lstStyle/>
          <a:p>
            <a:pPr>
              <a:buFont typeface="Arial" panose="020B0604020202020204" pitchFamily="34" charset="0"/>
              <a:buChar char="•"/>
            </a:pPr>
            <a:r>
              <a:rPr lang="en-US" dirty="0" smtClean="0"/>
              <a:t>Consider obtaining a Masters degree relevant to healthcare </a:t>
            </a:r>
            <a:endParaRPr lang="en-US" dirty="0" smtClean="0"/>
          </a:p>
          <a:p>
            <a:pPr>
              <a:buFont typeface="Arial" panose="020B0604020202020204" pitchFamily="34" charset="0"/>
              <a:buChar char="•"/>
            </a:pPr>
            <a:r>
              <a:rPr lang="en-US" dirty="0" smtClean="0"/>
              <a:t>Masters in Public Health (MPH)</a:t>
            </a:r>
            <a:endParaRPr lang="en-US" dirty="0" smtClean="0"/>
          </a:p>
          <a:p>
            <a:pPr>
              <a:buFont typeface="Arial" panose="020B0604020202020204" pitchFamily="34" charset="0"/>
              <a:buChar char="•"/>
            </a:pPr>
            <a:r>
              <a:rPr lang="en-US" dirty="0" smtClean="0"/>
              <a:t>Masters of Health Administration </a:t>
            </a:r>
            <a:endParaRPr lang="en-US" dirty="0" smtClean="0"/>
          </a:p>
          <a:p>
            <a:pPr>
              <a:buFont typeface="Arial" panose="020B0604020202020204" pitchFamily="34" charset="0"/>
              <a:buChar char="•"/>
            </a:pPr>
            <a:r>
              <a:rPr lang="en-US" dirty="0" smtClean="0"/>
              <a:t>Masters of Business Administration</a:t>
            </a:r>
            <a:endParaRPr lang="en-US" dirty="0" smtClean="0"/>
          </a:p>
          <a:p>
            <a:pPr>
              <a:buFont typeface="Arial" panose="020B0604020202020204" pitchFamily="34" charset="0"/>
              <a:buChar char="•"/>
            </a:pPr>
            <a:r>
              <a:rPr lang="en-US" dirty="0" smtClean="0"/>
              <a:t>Masters of Health Informatics</a:t>
            </a:r>
            <a:endParaRPr lang="en-US" dirty="0" smtClean="0"/>
          </a:p>
          <a:p>
            <a:pPr>
              <a:buFont typeface="Arial" panose="020B0604020202020204" pitchFamily="34" charset="0"/>
              <a:buChar char="•"/>
            </a:pPr>
            <a:r>
              <a:rPr lang="en-US" dirty="0" smtClean="0"/>
              <a:t>Masters of Medical Sciences through Queens university: 6 month program with an option to continue into 12 months</a:t>
            </a:r>
            <a:endParaRPr lang="en-US" dirty="0" smtClean="0"/>
          </a:p>
          <a:p>
            <a:pPr>
              <a:buFont typeface="Arial" panose="020B0604020202020204" pitchFamily="34" charset="0"/>
              <a:buChar char="•"/>
            </a:pPr>
            <a:r>
              <a:rPr lang="en-US" dirty="0" smtClean="0"/>
              <a:t>PhD programs </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Michener Health Institute</a:t>
            </a:r>
            <a:endParaRPr lang="en-US" dirty="0"/>
          </a:p>
        </p:txBody>
      </p:sp>
      <p:sp>
        <p:nvSpPr>
          <p:cNvPr id="3" name="Text Placeholder 2"/>
          <p:cNvSpPr>
            <a:spLocks noGrp="1"/>
          </p:cNvSpPr>
          <p:nvPr>
            <p:ph type="body" sz="half" idx="2"/>
          </p:nvPr>
        </p:nvSpPr>
        <p:spPr/>
        <p:txBody>
          <a:bodyPr>
            <a:normAutofit fontScale="85000" lnSpcReduction="20000"/>
          </a:bodyPr>
          <a:lstStyle/>
          <a:p>
            <a:r>
              <a:rPr lang="en-US" b="1" dirty="0" smtClean="0"/>
              <a:t>Bridging programs</a:t>
            </a:r>
            <a:endParaRPr lang="en-US" b="1" dirty="0" smtClean="0"/>
          </a:p>
          <a:p>
            <a:pPr>
              <a:buFont typeface="Arial" panose="020B0604020202020204" pitchFamily="34" charset="0"/>
              <a:buChar char="•"/>
            </a:pPr>
            <a:r>
              <a:rPr lang="en-US" dirty="0" smtClean="0"/>
              <a:t>Healthcare essentials for internationally educated health professionals</a:t>
            </a:r>
            <a:endParaRPr lang="en-US" dirty="0" smtClean="0"/>
          </a:p>
          <a:p>
            <a:pPr>
              <a:buFont typeface="Arial" panose="020B0604020202020204" pitchFamily="34" charset="0"/>
              <a:buChar char="•"/>
            </a:pPr>
            <a:r>
              <a:rPr lang="en-US" dirty="0" smtClean="0"/>
              <a:t>Medical Laboratory Science</a:t>
            </a:r>
            <a:endParaRPr lang="en-US" dirty="0" smtClean="0"/>
          </a:p>
          <a:p>
            <a:pPr>
              <a:buFont typeface="Arial" panose="020B0604020202020204" pitchFamily="34" charset="0"/>
              <a:buChar char="•"/>
            </a:pPr>
            <a:r>
              <a:rPr lang="en-US" dirty="0" smtClean="0"/>
              <a:t>Radiological Technology</a:t>
            </a:r>
            <a:endParaRPr lang="en-US" dirty="0" smtClean="0"/>
          </a:p>
          <a:p>
            <a:pPr>
              <a:buFont typeface="Arial" panose="020B0604020202020204" pitchFamily="34" charset="0"/>
              <a:buChar char="•"/>
            </a:pPr>
            <a:r>
              <a:rPr lang="en-US" dirty="0" smtClean="0"/>
              <a:t>Ultrasound Scanning Education</a:t>
            </a:r>
            <a:endParaRPr lang="en-US" dirty="0" smtClean="0"/>
          </a:p>
          <a:p>
            <a:r>
              <a:rPr lang="en-US" dirty="0" smtClean="0"/>
              <a:t>Post-Certification Programs</a:t>
            </a:r>
            <a:endParaRPr lang="en-US" dirty="0" smtClean="0"/>
          </a:p>
          <a:p>
            <a:pPr>
              <a:buFont typeface="Arial" panose="020B0604020202020204" pitchFamily="34" charset="0"/>
              <a:buChar char="•"/>
            </a:pPr>
            <a:r>
              <a:rPr lang="en-US" dirty="0" smtClean="0"/>
              <a:t>Anesthesia Assistant</a:t>
            </a:r>
            <a:endParaRPr lang="en-US" dirty="0" smtClean="0"/>
          </a:p>
          <a:p>
            <a:r>
              <a:rPr lang="en-US" b="1" dirty="0" smtClean="0"/>
              <a:t>Full Time Programs: </a:t>
            </a:r>
            <a:r>
              <a:rPr lang="en-US" dirty="0" smtClean="0"/>
              <a:t>Vary in length</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careers: Bridging Programs</a:t>
            </a:r>
            <a:endParaRPr lang="en-US" dirty="0"/>
          </a:p>
        </p:txBody>
      </p:sp>
      <p:sp>
        <p:nvSpPr>
          <p:cNvPr id="3" name="Text Placeholder 2"/>
          <p:cNvSpPr>
            <a:spLocks noGrp="1"/>
          </p:cNvSpPr>
          <p:nvPr>
            <p:ph type="body" sz="half" idx="2"/>
          </p:nvPr>
        </p:nvSpPr>
        <p:spPr/>
        <p:txBody>
          <a:bodyPr/>
          <a:lstStyle/>
          <a:p>
            <a:pPr>
              <a:buFont typeface="Arial" panose="020B0604020202020204" pitchFamily="34" charset="0"/>
              <a:buChar char="•"/>
            </a:pPr>
            <a:r>
              <a:rPr lang="en-US" dirty="0" smtClean="0"/>
              <a:t>Physician assistants: 3 programs available</a:t>
            </a:r>
            <a:endParaRPr lang="en-US" dirty="0" smtClean="0"/>
          </a:p>
          <a:p>
            <a:pPr>
              <a:buFont typeface="Arial" panose="020B0604020202020204" pitchFamily="34" charset="0"/>
              <a:buChar char="•"/>
            </a:pPr>
            <a:r>
              <a:rPr lang="en-US" dirty="0" smtClean="0"/>
              <a:t>Nursing: Registered Nursing (RN) can lead to a nurse practitioner </a:t>
            </a:r>
            <a:endParaRPr lang="en-US" dirty="0" smtClean="0"/>
          </a:p>
          <a:p>
            <a:r>
              <a:rPr lang="fr-CA" altLang="en-US" dirty="0" smtClean="0"/>
              <a:t>Additional training required</a:t>
            </a:r>
            <a:endParaRPr lang="fr-CA" altLang="en-US" dirty="0" smtClean="0"/>
          </a:p>
          <a:p>
            <a:endParaRPr lang="fr-CA" altLang="en-US" dirty="0" smtClean="0"/>
          </a:p>
          <a:p>
            <a:r>
              <a:rPr lang="fr-CA" altLang="en-US" dirty="0" smtClean="0"/>
              <a:t>Health Force Ontario (or equivalent agency in other provinces) should be able to guide you :   http://www.healthforceontario.ca/en/Home/Health_Providers/Physicians</a:t>
            </a:r>
            <a:endParaRPr lang="fr-CA" altLang="en-US"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541145"/>
            <a:ext cx="9144000" cy="5052695"/>
          </a:xfrm>
        </p:spPr>
        <p:txBody>
          <a:bodyPr>
            <a:noAutofit/>
          </a:bodyPr>
          <a:lstStyle/>
          <a:p>
            <a:pPr algn="l"/>
            <a:r>
              <a:rPr lang="fr-CA" altLang="en-US" sz="2000"/>
              <a:t>PETITION TO LEGISLATIVE ASSEMBLY </a:t>
            </a:r>
            <a:endParaRPr lang="fr-CA" altLang="en-US" sz="2000"/>
          </a:p>
          <a:p>
            <a:pPr algn="l"/>
            <a:endParaRPr lang="fr-CA" altLang="en-US" sz="2000"/>
          </a:p>
          <a:p>
            <a:pPr algn="l"/>
            <a:r>
              <a:rPr lang="fr-CA" altLang="en-US" sz="2000"/>
              <a:t>WRITE TO YOUR MPP OR MINISTER OF HEALTH (SEE SOCASMA'S TEMPLATE LETTER)</a:t>
            </a:r>
            <a:endParaRPr lang="fr-CA" altLang="en-US" sz="2000"/>
          </a:p>
          <a:p>
            <a:pPr algn="l"/>
            <a:endParaRPr lang="fr-CA" altLang="en-US" sz="2000"/>
          </a:p>
          <a:p>
            <a:pPr algn="l"/>
            <a:r>
              <a:rPr lang="fr-CA" altLang="en-US" sz="2000"/>
              <a:t>GET TO KNOW YOUR MPP : CALL, MEET, ETC.</a:t>
            </a:r>
            <a:endParaRPr lang="fr-CA" altLang="en-US" sz="2000"/>
          </a:p>
          <a:p>
            <a:pPr algn="l"/>
            <a:endParaRPr lang="fr-CA" altLang="en-US" sz="2000"/>
          </a:p>
          <a:p>
            <a:pPr algn="l"/>
            <a:r>
              <a:rPr lang="fr-CA" altLang="en-US" sz="2000"/>
              <a:t>GET FAMILY, FRIENDS AND FRIENDLY ORGANIZATIONS TO WRITE, CALL AND MEET ELECTED OFFICIALS  </a:t>
            </a:r>
            <a:endParaRPr lang="fr-CA" altLang="en-US" sz="2000"/>
          </a:p>
          <a:p>
            <a:pPr algn="l"/>
            <a:endParaRPr lang="fr-CA" altLang="en-US" sz="2000"/>
          </a:p>
          <a:p>
            <a:pPr algn="l"/>
            <a:r>
              <a:rPr lang="fr-CA" altLang="en-US" sz="2000"/>
              <a:t>VOLUNTEER FOR AND SUPPORT SOCASMA (WHO IS ALSO LOBBYING COLLEGE OF PHYSICIANS, FACULTIES OF MEDICINE, FEDERAL GOVERNMENT, ETC.)</a:t>
            </a:r>
            <a:endParaRPr lang="fr-CA" altLang="en-US" sz="2000"/>
          </a:p>
          <a:p>
            <a:pPr algn="l"/>
            <a:endParaRPr lang="fr-CA" altLang="en-US" sz="2000"/>
          </a:p>
          <a:p>
            <a:pPr algn="l"/>
            <a:endParaRPr lang="fr-CA" altLang="en-US" sz="2000"/>
          </a:p>
        </p:txBody>
      </p:sp>
      <p:sp>
        <p:nvSpPr>
          <p:cNvPr id="2" name="Title 1"/>
          <p:cNvSpPr>
            <a:spLocks noGrp="1"/>
          </p:cNvSpPr>
          <p:nvPr>
            <p:ph type="ctrTitle"/>
          </p:nvPr>
        </p:nvSpPr>
        <p:spPr>
          <a:xfrm>
            <a:off x="1524000" y="117475"/>
            <a:ext cx="9144000" cy="1297305"/>
          </a:xfrm>
        </p:spPr>
        <p:txBody>
          <a:bodyPr>
            <a:normAutofit fontScale="90000"/>
          </a:bodyPr>
          <a:lstStyle/>
          <a:p>
            <a:pPr algn="ctr"/>
            <a:r>
              <a:rPr lang="fr-CA" altLang="en-US" sz="4400"/>
              <a:t>LOBBYING ELECTED OFFICIALS</a:t>
            </a:r>
            <a:br>
              <a:rPr lang="fr-CA" altLang="en-US" sz="4400"/>
            </a:br>
            <a:r>
              <a:rPr lang="fr-CA" altLang="en-US" sz="4400"/>
              <a:t>FOR CHANGE</a:t>
            </a:r>
            <a:endParaRPr lang="fr-CA" altLang="en-US" sz="4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t>WE ARE HERE TO SUPPORT YOUR DREAM OF BECOMING A PHYSICIAN, MAKE </a:t>
            </a:r>
            <a:r>
              <a:rPr lang="fr-CA" altLang="en-US"/>
              <a:t>SURE </a:t>
            </a:r>
            <a:r>
              <a:rPr lang="en-US"/>
              <a:t>THE RESIDENCY RECRUITMENT SYSTEM IS FAIR, </a:t>
            </a:r>
            <a:r>
              <a:rPr lang="fr-CA" altLang="en-US"/>
              <a:t>OJBECTIVE, IMPARTIAL AND </a:t>
            </a:r>
            <a:r>
              <a:rPr lang="en-US"/>
              <a:t>TRANSPARENT, </a:t>
            </a:r>
            <a:r>
              <a:rPr lang="fr-CA" altLang="en-US"/>
              <a:t>AND </a:t>
            </a:r>
            <a:r>
              <a:rPr lang="en-US"/>
              <a:t>IMPROVE CANADIANS’ ACCESS TO HEALTH CARE</a:t>
            </a:r>
            <a:endParaRPr lang="en-US"/>
          </a:p>
          <a:p>
            <a:r>
              <a:rPr lang="fr-CA" altLang="en-US"/>
              <a:t>BUT TO DO THIS, </a:t>
            </a:r>
            <a:r>
              <a:rPr lang="en-US"/>
              <a:t>WE </a:t>
            </a:r>
            <a:r>
              <a:rPr lang="fr-CA" altLang="en-US"/>
              <a:t>NEED YOU TO LOBBY POLITICIANS, </a:t>
            </a:r>
            <a:r>
              <a:rPr lang="en-US"/>
              <a:t>SUPPORT EACH OTHER</a:t>
            </a:r>
            <a:r>
              <a:rPr lang="fr-CA" altLang="en-US"/>
              <a:t>, AND </a:t>
            </a:r>
            <a:r>
              <a:rPr lang="en-US"/>
              <a:t>SUPPORT SOCASMA</a:t>
            </a:r>
            <a:endParaRPr lang="en-US"/>
          </a:p>
          <a:p>
            <a:r>
              <a:rPr lang="en-US"/>
              <a:t>WANT TO VOLUNTEER </a:t>
            </a:r>
            <a:r>
              <a:rPr lang="fr-CA" altLang="en-US"/>
              <a:t>OR HAVE QUESTIONS?</a:t>
            </a:r>
            <a:r>
              <a:rPr lang="en-US"/>
              <a:t> – GIVE </a:t>
            </a:r>
            <a:r>
              <a:rPr lang="fr-CA" altLang="en-US"/>
              <a:t>US </a:t>
            </a:r>
            <a:r>
              <a:rPr lang="en-US"/>
              <a:t>YOU</a:t>
            </a:r>
            <a:r>
              <a:rPr lang="fr-CA" altLang="en-US"/>
              <a:t>R</a:t>
            </a:r>
            <a:r>
              <a:rPr lang="en-US"/>
              <a:t> NAME, BIT OF BACKGROUND, E-MAIL AND TELEPHONE NUMBER</a:t>
            </a:r>
            <a:endParaRPr lang="en-US"/>
          </a:p>
          <a:p>
            <a:r>
              <a:rPr lang="en-US"/>
              <a:t>WANT TO FINANCIALLY SUPPORT SOCASMA</a:t>
            </a:r>
            <a:r>
              <a:rPr lang="fr-CA" altLang="en-US"/>
              <a:t>?</a:t>
            </a:r>
            <a:endParaRPr lang="fr-CA" altLang="en-US"/>
          </a:p>
        </p:txBody>
      </p:sp>
      <p:sp>
        <p:nvSpPr>
          <p:cNvPr id="2" name="Title 1"/>
          <p:cNvSpPr>
            <a:spLocks noGrp="1"/>
          </p:cNvSpPr>
          <p:nvPr>
            <p:ph type="title"/>
          </p:nvPr>
        </p:nvSpPr>
        <p:spPr/>
        <p:txBody>
          <a:bodyPr/>
          <a:lstStyle/>
          <a:p>
            <a:pPr algn="ctr"/>
            <a:r>
              <a:rPr lang="fr-CA" altLang="en-US">
                <a:solidFill>
                  <a:schemeClr val="tx1"/>
                </a:solidFill>
                <a:effectLst>
                  <a:outerShdw blurRad="38100" dist="19050" dir="2700000" algn="tl" rotWithShape="0">
                    <a:schemeClr val="dk1">
                      <a:alpha val="40000"/>
                    </a:schemeClr>
                  </a:outerShdw>
                </a:effectLst>
              </a:rPr>
              <a:t>CONCLUSION</a:t>
            </a:r>
            <a:endParaRPr lang="fr-CA" altLang="en-US">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a:t>In the current system of access to postgraduate (residency) training:</a:t>
            </a:r>
            <a:endParaRPr lang="en-CA" dirty="0"/>
          </a:p>
          <a:p>
            <a:pPr marL="514350" indent="-514350">
              <a:buAutoNum type="alphaLcPeriod"/>
            </a:pPr>
            <a:r>
              <a:rPr lang="en-CA" dirty="0"/>
              <a:t>About 1000 CSAs graduate each year;</a:t>
            </a:r>
            <a:endParaRPr lang="en-CA" dirty="0"/>
          </a:p>
          <a:p>
            <a:pPr marL="514350" indent="-514350">
              <a:buAutoNum type="alphaLcPeriod"/>
            </a:pPr>
            <a:r>
              <a:rPr lang="en-CA" dirty="0"/>
              <a:t>About 1000 CSAs apply to Canada each year;</a:t>
            </a:r>
            <a:endParaRPr lang="en-CA" dirty="0"/>
          </a:p>
          <a:p>
            <a:pPr marL="514350" indent="-514350">
              <a:buFont typeface="Arial" panose="020B0604020202020204" pitchFamily="34" charset="0"/>
              <a:buAutoNum type="alphaLcPeriod"/>
            </a:pPr>
            <a:r>
              <a:rPr lang="en-CA" dirty="0"/>
              <a:t>About 250 CSAs apply to Canada in the year of graduation;</a:t>
            </a:r>
            <a:endParaRPr lang="en-CA" dirty="0"/>
          </a:p>
          <a:p>
            <a:pPr marL="514350" indent="-514350">
              <a:buAutoNum type="alphaLcPeriod"/>
            </a:pPr>
            <a:r>
              <a:rPr lang="en-CA" dirty="0"/>
              <a:t>Many CSAs do not apply to Canada with most Australian graduates staying in Australia to do postgraduate training and most from other countries applying to the US.  </a:t>
            </a:r>
            <a:endParaRPr lang="en-CA" dirty="0"/>
          </a:p>
          <a:p>
            <a:pPr marL="514350" indent="-514350">
              <a:buAutoNum type="alphaLcPeriod"/>
            </a:pPr>
            <a:r>
              <a:rPr lang="en-CA" dirty="0"/>
              <a:t>Twice as many CSAs match to residency training in the US compared to Canada.</a:t>
            </a:r>
            <a:endParaRPr lang="en-CA" dirty="0"/>
          </a:p>
          <a:p>
            <a:pPr marL="514350" indent="-514350">
              <a:buAutoNum type="alphaLcPeriod"/>
            </a:pPr>
            <a:endParaRPr lang="en-CA" dirty="0"/>
          </a:p>
        </p:txBody>
      </p:sp>
      <p:sp>
        <p:nvSpPr>
          <p:cNvPr id="2" name="Title 1"/>
          <p:cNvSpPr>
            <a:spLocks noGrp="1"/>
          </p:cNvSpPr>
          <p:nvPr>
            <p:ph type="title"/>
          </p:nvPr>
        </p:nvSpPr>
        <p:spPr/>
        <p:txBody>
          <a:bodyPr/>
          <a:lstStyle/>
          <a:p>
            <a:r>
              <a:rPr lang="fr-CA" altLang="en-CA" dirty="0"/>
              <a:t>STATISTICS</a:t>
            </a:r>
            <a:endParaRPr lang="fr-CA" alt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2243205" y="1600200"/>
            <a:ext cx="7705589" cy="4708525"/>
          </a:xfrm>
          <a:prstGeom prst="rect">
            <a:avLst/>
          </a:prstGeom>
        </p:spPr>
      </p:pic>
      <p:sp>
        <p:nvSpPr>
          <p:cNvPr id="2" name="Title 1"/>
          <p:cNvSpPr>
            <a:spLocks noGrp="1"/>
          </p:cNvSpPr>
          <p:nvPr>
            <p:ph type="title"/>
          </p:nvPr>
        </p:nvSpPr>
        <p:spPr/>
        <p:txBody>
          <a:bodyPr/>
          <a:lstStyle/>
          <a:p>
            <a:r>
              <a:rPr lang="en-CA" dirty="0"/>
              <a:t>Canadian Data from CaRMS</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91149" y="2012786"/>
            <a:ext cx="7409703" cy="3648463"/>
          </a:xfrm>
          <a:prstGeom prst="rect">
            <a:avLst/>
          </a:prstGeom>
        </p:spPr>
      </p:pic>
      <p:sp>
        <p:nvSpPr>
          <p:cNvPr id="2" name="Title 1"/>
          <p:cNvSpPr>
            <a:spLocks noGrp="1"/>
          </p:cNvSpPr>
          <p:nvPr>
            <p:ph type="title"/>
          </p:nvPr>
        </p:nvSpPr>
        <p:spPr/>
        <p:txBody>
          <a:bodyPr/>
          <a:lstStyle/>
          <a:p>
            <a:r>
              <a:rPr lang="en-CA" dirty="0"/>
              <a:t>Immigrant IMGs vs. CSAs matched: </a:t>
            </a:r>
            <a:br>
              <a:rPr lang="en-CA" dirty="0"/>
            </a:br>
            <a:r>
              <a:rPr lang="en-CA" dirty="0"/>
              <a:t>provincial comparison 2015</a:t>
            </a:r>
            <a:endParaRPr lang="en-CA"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 results of Canadians studying abroad 2008-2014 R-1 match </a:t>
            </a:r>
            <a:endParaRPr lang="en-US" dirty="0"/>
          </a:p>
        </p:txBody>
      </p:sp>
      <p:graphicFrame>
        <p:nvGraphicFramePr>
          <p:cNvPr id="4" name="Content Placeholder 7"/>
          <p:cNvGraphicFramePr>
            <a:graphicFrameLocks noGrp="1"/>
          </p:cNvGraphicFramePr>
          <p:nvPr>
            <p:ph idx="1"/>
          </p:nvPr>
        </p:nvGraphicFramePr>
        <p:xfrm>
          <a:off x="1847850" y="1600200"/>
          <a:ext cx="8496300" cy="456565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CSA registrants</a:t>
            </a:r>
            <a:endParaRPr lang="en-US" dirty="0"/>
          </a:p>
        </p:txBody>
      </p:sp>
      <p:graphicFrame>
        <p:nvGraphicFramePr>
          <p:cNvPr id="4" name="Content Placeholder 8"/>
          <p:cNvGraphicFramePr/>
          <p:nvPr/>
        </p:nvGraphicFramePr>
        <p:xfrm>
          <a:off x="2105025" y="1454151"/>
          <a:ext cx="8007350" cy="4525963"/>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R1 or </a:t>
            </a:r>
            <a:r>
              <a:rPr lang="en-US" dirty="0" err="1"/>
              <a:t>CaRMS</a:t>
            </a:r>
            <a:r>
              <a:rPr lang="en-US" dirty="0"/>
              <a:t> main match has two steps or stages called “iterations”</a:t>
            </a:r>
            <a:endParaRPr lang="en-US" dirty="0"/>
          </a:p>
          <a:p>
            <a:r>
              <a:rPr lang="en-US" dirty="0"/>
              <a:t>In the first iteration, </a:t>
            </a:r>
            <a:r>
              <a:rPr lang="en-US"/>
              <a:t>CaRMS </a:t>
            </a:r>
            <a:r>
              <a:rPr lang="en-US" dirty="0"/>
              <a:t>uses a “dual stream” approach where IMGs compete in a separate matching process from CMGs and USMGs</a:t>
            </a:r>
            <a:endParaRPr lang="en-US" dirty="0"/>
          </a:p>
          <a:p>
            <a:r>
              <a:rPr lang="en-US" dirty="0"/>
              <a:t>The second iteration is normally competitive where IMGs, CMGs and USMGs all compete for the remaining positions left after the first iteration</a:t>
            </a:r>
            <a:endParaRPr lang="en-US" dirty="0"/>
          </a:p>
          <a:p>
            <a:r>
              <a:rPr lang="en-US" dirty="0"/>
              <a:t>Recently, however, Provincial governments and AFMC have been designating many of these positions only for CMGs who did not match in the first iteration</a:t>
            </a:r>
            <a:endParaRPr lang="en-US" dirty="0"/>
          </a:p>
        </p:txBody>
      </p:sp>
      <p:sp>
        <p:nvSpPr>
          <p:cNvPr id="3" name="Title 2"/>
          <p:cNvSpPr>
            <a:spLocks noGrp="1"/>
          </p:cNvSpPr>
          <p:nvPr>
            <p:ph type="title"/>
          </p:nvPr>
        </p:nvSpPr>
        <p:spPr/>
        <p:txBody>
          <a:bodyPr/>
          <a:lstStyle/>
          <a:p>
            <a:r>
              <a:rPr lang="en-US" dirty="0"/>
              <a:t>Two “Iterations”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1773624" y="1600200"/>
            <a:ext cx="8644752" cy="4708525"/>
          </a:xfrm>
          <a:prstGeom prst="rect">
            <a:avLst/>
          </a:prstGeom>
        </p:spPr>
      </p:pic>
      <p:sp>
        <p:nvSpPr>
          <p:cNvPr id="2" name="Title 1"/>
          <p:cNvSpPr>
            <a:spLocks noGrp="1"/>
          </p:cNvSpPr>
          <p:nvPr>
            <p:ph type="title"/>
          </p:nvPr>
        </p:nvSpPr>
        <p:spPr/>
        <p:txBody>
          <a:bodyPr/>
          <a:lstStyle/>
          <a:p>
            <a:r>
              <a:rPr lang="en-CA" dirty="0"/>
              <a:t>IMG matches:  CSAs and immigrant physicians</a:t>
            </a:r>
            <a:endParaRPr lang="en-C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CA" dirty="0"/>
              <a:t>CSAs are a subset of IMGs.</a:t>
            </a:r>
            <a:endParaRPr lang="en-CA" dirty="0"/>
          </a:p>
          <a:p>
            <a:r>
              <a:rPr lang="en-CA" dirty="0"/>
              <a:t>There are statistics that differentiate between CSAs and immigrant IMGs.</a:t>
            </a:r>
            <a:endParaRPr lang="en-CA" dirty="0"/>
          </a:p>
          <a:p>
            <a:r>
              <a:rPr lang="en-CA" dirty="0"/>
              <a:t>September 2015 publication of the Canadian Federation of Medical Students:</a:t>
            </a:r>
            <a:endParaRPr lang="en-CA" dirty="0"/>
          </a:p>
          <a:p>
            <a:pPr lvl="1"/>
            <a:r>
              <a:rPr lang="en-CA" dirty="0"/>
              <a:t>CSAs represent about 25% of the IMG applicant pool in 2011</a:t>
            </a:r>
            <a:endParaRPr lang="en-CA" dirty="0"/>
          </a:p>
          <a:p>
            <a:pPr lvl="1"/>
            <a:r>
              <a:rPr lang="en-CA" dirty="0"/>
              <a:t>CSAS received more than 50% of the available IMG positions</a:t>
            </a:r>
            <a:endParaRPr lang="en-CA" dirty="0"/>
          </a:p>
          <a:p>
            <a:pPr lvl="1"/>
            <a:r>
              <a:rPr lang="en-CA" dirty="0"/>
              <a:t>6% of Immigrant IMGs matched in 2011</a:t>
            </a:r>
            <a:endParaRPr lang="en-CA" dirty="0"/>
          </a:p>
          <a:p>
            <a:pPr lvl="1"/>
            <a:r>
              <a:rPr lang="en-CA" dirty="0"/>
              <a:t>20.9% of CSAs matched in 2011</a:t>
            </a:r>
            <a:endParaRPr lang="en-CA" dirty="0"/>
          </a:p>
          <a:p>
            <a:pPr lvl="1"/>
            <a:endParaRPr lang="en-CA" dirty="0"/>
          </a:p>
          <a:p>
            <a:pPr marL="457200" lvl="1" indent="0">
              <a:buNone/>
            </a:pPr>
            <a:r>
              <a:rPr lang="en-CA" b="1" dirty="0"/>
              <a:t>These statistics are not true for British Columbia. </a:t>
            </a:r>
            <a:r>
              <a:rPr lang="en-CA" dirty="0"/>
              <a:t>To and including 2011, zero CSAs matched in BC in the IMG stream as far as we have been able to ascertain.  There have been several CSAs who matched in the IMG stream between 2012 and 2014.  BC kept CSAs out by controlling access to assessment in the year of graduation.  In 2015 when the NAC OSCE for the first time became readily available across Canada so CSAs had access to assessment, 33 out of 55 IMGs who obtained positions in BC were CSAs</a:t>
            </a:r>
            <a:r>
              <a:rPr lang="en-CA"/>
              <a:t>.  </a:t>
            </a:r>
            <a:endParaRPr lang="en-CA" dirty="0"/>
          </a:p>
        </p:txBody>
      </p:sp>
      <p:sp>
        <p:nvSpPr>
          <p:cNvPr id="2" name="Title 1"/>
          <p:cNvSpPr>
            <a:spLocks noGrp="1"/>
          </p:cNvSpPr>
          <p:nvPr>
            <p:ph type="title"/>
          </p:nvPr>
        </p:nvSpPr>
        <p:spPr/>
        <p:txBody>
          <a:bodyPr/>
          <a:lstStyle/>
          <a:p>
            <a:r>
              <a:rPr lang="en-CA" b="1" dirty="0"/>
              <a:t>CSAs compared to Immigrant IMGs in Canada</a:t>
            </a:r>
            <a:endParaRPr lang="en-CA"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While each Province technically sets their own eligibility criteria, most provinces set very similar criteria (check your individual province for their specific eligibility criteria)</a:t>
            </a:r>
            <a:endParaRPr lang="en-US" dirty="0"/>
          </a:p>
          <a:p>
            <a:r>
              <a:rPr lang="en-US" dirty="0"/>
              <a:t>IMGs are subject to a variety of eligibility criteria that CMGs and USMGs are not:</a:t>
            </a:r>
            <a:endParaRPr lang="en-US" dirty="0"/>
          </a:p>
          <a:p>
            <a:pPr marL="137160" indent="0">
              <a:buNone/>
            </a:pPr>
            <a:endParaRPr lang="en-US" dirty="0"/>
          </a:p>
        </p:txBody>
      </p:sp>
      <p:sp>
        <p:nvSpPr>
          <p:cNvPr id="3" name="Title 2"/>
          <p:cNvSpPr>
            <a:spLocks noGrp="1"/>
          </p:cNvSpPr>
          <p:nvPr>
            <p:ph type="title"/>
          </p:nvPr>
        </p:nvSpPr>
        <p:spPr/>
        <p:txBody>
          <a:bodyPr/>
          <a:lstStyle/>
          <a:p>
            <a:r>
              <a:rPr lang="en-US" dirty="0"/>
              <a:t>Eligibility for the Match</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2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4_CaRMS_En-1024x768">
  <a:themeElements>
    <a:clrScheme name="CaRMS">
      <a:dk1>
        <a:sysClr val="windowText" lastClr="000000"/>
      </a:dk1>
      <a:lt1>
        <a:sysClr val="window" lastClr="FFFFFF"/>
      </a:lt1>
      <a:dk2>
        <a:srgbClr val="69676D"/>
      </a:dk2>
      <a:lt2>
        <a:srgbClr val="D8D8D8"/>
      </a:lt2>
      <a:accent1>
        <a:srgbClr val="5C315F"/>
      </a:accent1>
      <a:accent2>
        <a:srgbClr val="6399AF"/>
      </a:accent2>
      <a:accent3>
        <a:srgbClr val="045060"/>
      </a:accent3>
      <a:accent4>
        <a:srgbClr val="009D76"/>
      </a:accent4>
      <a:accent5>
        <a:srgbClr val="FBD41F"/>
      </a:accent5>
      <a:accent6>
        <a:srgbClr val="F7931D"/>
      </a:accent6>
      <a:hlink>
        <a:srgbClr val="F05A28"/>
      </a:hlink>
      <a:folHlink>
        <a:srgbClr val="BE1E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edical design templat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28237</Words>
  <Application>WPS Presentation</Application>
  <PresentationFormat>Widescreen</PresentationFormat>
  <Paragraphs>724</Paragraphs>
  <Slides>81</Slides>
  <Notes>16</Notes>
  <HiddenSlides>1</HiddenSlides>
  <MMClips>0</MMClips>
  <ScaleCrop>false</ScaleCrop>
  <HeadingPairs>
    <vt:vector size="6" baseType="variant">
      <vt:variant>
        <vt:lpstr>已用的字体</vt:lpstr>
      </vt:variant>
      <vt:variant>
        <vt:i4>15</vt:i4>
      </vt:variant>
      <vt:variant>
        <vt:lpstr>主题</vt:lpstr>
      </vt:variant>
      <vt:variant>
        <vt:i4>9</vt:i4>
      </vt:variant>
      <vt:variant>
        <vt:lpstr>幻灯片标题</vt:lpstr>
      </vt:variant>
      <vt:variant>
        <vt:i4>81</vt:i4>
      </vt:variant>
    </vt:vector>
  </HeadingPairs>
  <TitlesOfParts>
    <vt:vector size="105" baseType="lpstr">
      <vt:lpstr>Arial</vt:lpstr>
      <vt:lpstr>SimSun</vt:lpstr>
      <vt:lpstr>Wingdings</vt:lpstr>
      <vt:lpstr>Verdana</vt:lpstr>
      <vt:lpstr>Wingdings 2</vt:lpstr>
      <vt:lpstr>Wingdings</vt:lpstr>
      <vt:lpstr>Wingdings 3</vt:lpstr>
      <vt:lpstr>Calibri</vt:lpstr>
      <vt:lpstr>Microsoft YaHei</vt:lpstr>
      <vt:lpstr>Arial Unicode MS</vt:lpstr>
      <vt:lpstr>Times New Roman</vt:lpstr>
      <vt:lpstr>Courier New</vt:lpstr>
      <vt:lpstr>Webdings</vt:lpstr>
      <vt:lpstr>Open Sans</vt:lpstr>
      <vt:lpstr>Segoe Print</vt:lpstr>
      <vt:lpstr>CaRMS_En-1024x768</vt:lpstr>
      <vt:lpstr>5_CaRMS_En-1024x768</vt:lpstr>
      <vt:lpstr>6_CaRMS_En-1024x768</vt:lpstr>
      <vt:lpstr>8_CaRMS_En-1024x768</vt:lpstr>
      <vt:lpstr>9_CaRMS_En-1024x768</vt:lpstr>
      <vt:lpstr>10_CaRMS_En-1024x768</vt:lpstr>
      <vt:lpstr>12_CaRMS_En-1024x768</vt:lpstr>
      <vt:lpstr>14_CaRMS_En-1024x768</vt:lpstr>
      <vt:lpstr>Medical design template</vt:lpstr>
      <vt:lpstr>Society of Canadians Studying Medicine Abroad</vt:lpstr>
      <vt:lpstr>Acronyms</vt:lpstr>
      <vt:lpstr>Acronyms</vt:lpstr>
      <vt:lpstr>PURPOSE OF THE SOCIETY OF CANADIANS STUDYING MEDICINE ABROAD (SOCASMA)</vt:lpstr>
      <vt:lpstr>Ultimate Goal for Medical Students -  Obtain a Residency! </vt:lpstr>
      <vt:lpstr>CaRMS</vt:lpstr>
      <vt:lpstr>CaRMS Dual Stream Process</vt:lpstr>
      <vt:lpstr>Two “Iterations”</vt:lpstr>
      <vt:lpstr>Eligibility for the Match</vt:lpstr>
      <vt:lpstr>Eligibility for the Match</vt:lpstr>
      <vt:lpstr>Eligibility for the Match</vt:lpstr>
      <vt:lpstr>Return of Service Agreements</vt:lpstr>
      <vt:lpstr>Statistics for the Dual Stream System</vt:lpstr>
      <vt:lpstr>Statistical Trends It’s Getting Worse</vt:lpstr>
      <vt:lpstr>Other issues:  Choice of Specialties</vt:lpstr>
      <vt:lpstr>Why be concerned?</vt:lpstr>
      <vt:lpstr>Values and Human Rights</vt:lpstr>
      <vt:lpstr>Values and Human Rights</vt:lpstr>
      <vt:lpstr>Values and Human Rights</vt:lpstr>
      <vt:lpstr>Values and Human Rights</vt:lpstr>
      <vt:lpstr>Values and Human Rights</vt:lpstr>
      <vt:lpstr>Values and Human Rights</vt:lpstr>
      <vt:lpstr>Values and Human Rights</vt:lpstr>
      <vt:lpstr>Values and Human Rights</vt:lpstr>
      <vt:lpstr>Where do we go from here?</vt:lpstr>
      <vt:lpstr>Goal: Match to a Residency Position</vt:lpstr>
      <vt:lpstr>Organization and Knowledge critical</vt:lpstr>
      <vt:lpstr>Timeline</vt:lpstr>
      <vt:lpstr>What you have to do.  See:  St. George’s video on YouTube:  https://www.youtube.com/watch?v=Rn1IWmRmgS0  </vt:lpstr>
      <vt:lpstr>What you have to do</vt:lpstr>
      <vt:lpstr>Do your homework.  Do NOT assume.</vt:lpstr>
      <vt:lpstr>What you have to do</vt:lpstr>
      <vt:lpstr>Characteristics that correlate to successful match</vt:lpstr>
      <vt:lpstr>Know what is in the application form</vt:lpstr>
      <vt:lpstr>Know what is in the application form</vt:lpstr>
      <vt:lpstr>Know What is in the Application</vt:lpstr>
      <vt:lpstr>Electives</vt:lpstr>
      <vt:lpstr>Electives and Rotations</vt:lpstr>
      <vt:lpstr>Electives is where you get Reference Letters</vt:lpstr>
      <vt:lpstr>More on Electives</vt:lpstr>
      <vt:lpstr>Know what is in the CaRMS Applicaiton</vt:lpstr>
      <vt:lpstr>Proving Substantial Equivalence MCCQE1—Information at mcc.ca</vt:lpstr>
      <vt:lpstr>What are the Can Med Roles?</vt:lpstr>
      <vt:lpstr>PowerPoint 演示文稿</vt:lpstr>
      <vt:lpstr>What is being assessed?</vt:lpstr>
      <vt:lpstr>Resources and Study Tips</vt:lpstr>
      <vt:lpstr>Know what is in the CaRMS Application</vt:lpstr>
      <vt:lpstr>What you have to do</vt:lpstr>
      <vt:lpstr>Discipline availability for IMGs in Canada</vt:lpstr>
      <vt:lpstr>PowerPoint 演示文稿</vt:lpstr>
      <vt:lpstr>What you have to do</vt:lpstr>
      <vt:lpstr>Phases of the CaRMS match year</vt:lpstr>
      <vt:lpstr>Application to CaRMS</vt:lpstr>
      <vt:lpstr>What you have to do</vt:lpstr>
      <vt:lpstr>Second iteration</vt:lpstr>
      <vt:lpstr>Second iteration</vt:lpstr>
      <vt:lpstr>Timing of Canadian and American matches</vt:lpstr>
      <vt:lpstr>American Residency Training</vt:lpstr>
      <vt:lpstr>Conditions of J-1 Visa</vt:lpstr>
      <vt:lpstr>STRATEGIES FOR MATCHING IN THE U.S.</vt:lpstr>
      <vt:lpstr>PowerPoint 演示文稿</vt:lpstr>
      <vt:lpstr>PowerPoint 演示文稿</vt:lpstr>
      <vt:lpstr>Alternative Careers in Healthcare</vt:lpstr>
      <vt:lpstr>Alternative careers: Residency match</vt:lpstr>
      <vt:lpstr>Pharmaceutical Industry</vt:lpstr>
      <vt:lpstr>Alternative Careers: Government</vt:lpstr>
      <vt:lpstr>Alternative careers: Technology</vt:lpstr>
      <vt:lpstr>Alternative careers: Research and Health Administration</vt:lpstr>
      <vt:lpstr>Alternative careers: Furthering your education</vt:lpstr>
      <vt:lpstr>Alternative careers: Education</vt:lpstr>
      <vt:lpstr>Michener Health Institute</vt:lpstr>
      <vt:lpstr>Alternative careers: Bridging Programs</vt:lpstr>
      <vt:lpstr>LOBBYING ELECTED OFFICIALS FOR CHANGE</vt:lpstr>
      <vt:lpstr>CONCLUSION</vt:lpstr>
      <vt:lpstr>CSA Applicant numbers</vt:lpstr>
      <vt:lpstr>Canadian Data from CaRMS</vt:lpstr>
      <vt:lpstr>Immigrant IMGs vs. CSAs matched:  provincial comparison 2015</vt:lpstr>
      <vt:lpstr>Match results of Canadians studying abroad 2008-2014 R-1 match </vt:lpstr>
      <vt:lpstr>Number of CSA registrants</vt:lpstr>
      <vt:lpstr>IMG matches:  CSAs and immigrant physicians</vt:lpstr>
      <vt:lpstr>CSAs compared to  Immigrant IMGs in Canada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Society of Canadians Studying Medicine Abroad</dc:title>
  <dc:creator>Rosemary Pawliuk</dc:creator>
  <cp:lastModifiedBy>Carole et Theo</cp:lastModifiedBy>
  <cp:revision>353</cp:revision>
  <dcterms:created xsi:type="dcterms:W3CDTF">2015-11-26T21:21:00Z</dcterms:created>
  <dcterms:modified xsi:type="dcterms:W3CDTF">2019-06-27T21:56:50Z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1033-10.2.0.5838</vt:lpwstr>
  </property>
</Properties>
</file>