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293" r:id="rId3"/>
    <p:sldId id="270" r:id="rId4"/>
    <p:sldId id="262" r:id="rId5"/>
    <p:sldId id="323" r:id="rId6"/>
    <p:sldId id="325" r:id="rId7"/>
    <p:sldId id="258" r:id="rId8"/>
    <p:sldId id="259" r:id="rId9"/>
    <p:sldId id="260" r:id="rId10"/>
    <p:sldId id="261" r:id="rId11"/>
    <p:sldId id="324" r:id="rId12"/>
    <p:sldId id="326" r:id="rId13"/>
    <p:sldId id="264" r:id="rId14"/>
    <p:sldId id="277" r:id="rId15"/>
    <p:sldId id="278" r:id="rId16"/>
    <p:sldId id="263" r:id="rId17"/>
    <p:sldId id="281" r:id="rId18"/>
    <p:sldId id="318" r:id="rId19"/>
    <p:sldId id="265" r:id="rId20"/>
    <p:sldId id="304" r:id="rId21"/>
    <p:sldId id="319" r:id="rId22"/>
    <p:sldId id="294" r:id="rId23"/>
    <p:sldId id="320" r:id="rId24"/>
    <p:sldId id="272" r:id="rId25"/>
    <p:sldId id="273" r:id="rId26"/>
    <p:sldId id="274" r:id="rId27"/>
    <p:sldId id="275" r:id="rId28"/>
    <p:sldId id="276" r:id="rId29"/>
    <p:sldId id="327" r:id="rId30"/>
    <p:sldId id="296" r:id="rId31"/>
    <p:sldId id="302" r:id="rId32"/>
    <p:sldId id="283" r:id="rId33"/>
    <p:sldId id="284" r:id="rId34"/>
    <p:sldId id="316" r:id="rId35"/>
    <p:sldId id="313" r:id="rId36"/>
    <p:sldId id="317" r:id="rId37"/>
    <p:sldId id="285" r:id="rId38"/>
    <p:sldId id="286" r:id="rId39"/>
    <p:sldId id="288" r:id="rId40"/>
    <p:sldId id="295" r:id="rId41"/>
    <p:sldId id="282" r:id="rId42"/>
    <p:sldId id="308" r:id="rId43"/>
    <p:sldId id="291" r:id="rId44"/>
    <p:sldId id="297" r:id="rId45"/>
    <p:sldId id="322" r:id="rId46"/>
    <p:sldId id="299"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y Pawliuk" initials="RP" lastIdx="1" clrIdx="0">
    <p:extLst>
      <p:ext uri="{19B8F6BF-5375-455C-9EA6-DF929625EA0E}">
        <p15:presenceInfo xmlns:p15="http://schemas.microsoft.com/office/powerpoint/2012/main" userId="c4394267d2b36b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2016-08-12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86908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2016-08-12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25854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2016-08-12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83337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2016-08-12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9231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896BE-2785-4323-8815-98A8D83D0F90}" type="datetimeFigureOut">
              <a:rPr lang="en-CA" smtClean="0"/>
              <a:t>2016-08-12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2050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B6896BE-2785-4323-8815-98A8D83D0F90}" type="datetimeFigureOut">
              <a:rPr lang="en-CA" smtClean="0"/>
              <a:t>2016-08-12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45976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B6896BE-2785-4323-8815-98A8D83D0F90}" type="datetimeFigureOut">
              <a:rPr lang="en-CA" smtClean="0"/>
              <a:t>2016-08-12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78682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B6896BE-2785-4323-8815-98A8D83D0F90}" type="datetimeFigureOut">
              <a:rPr lang="en-CA" smtClean="0"/>
              <a:t>2016-08-12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1189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896BE-2785-4323-8815-98A8D83D0F90}" type="datetimeFigureOut">
              <a:rPr lang="en-CA" smtClean="0"/>
              <a:t>2016-08-12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01119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96BE-2785-4323-8815-98A8D83D0F90}" type="datetimeFigureOut">
              <a:rPr lang="en-CA" smtClean="0"/>
              <a:t>2016-08-12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3166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96BE-2785-4323-8815-98A8D83D0F90}" type="datetimeFigureOut">
              <a:rPr lang="en-CA" smtClean="0"/>
              <a:t>2016-08-12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65557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896BE-2785-4323-8815-98A8D83D0F90}" type="datetimeFigureOut">
              <a:rPr lang="en-CA" smtClean="0"/>
              <a:t>2016-08-12</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DF35D-3A88-49E9-A437-A95C047E965D}" type="slidenum">
              <a:rPr lang="en-CA" smtClean="0"/>
              <a:t>‹#›</a:t>
            </a:fld>
            <a:endParaRPr lang="en-CA"/>
          </a:p>
        </p:txBody>
      </p:sp>
    </p:spTree>
    <p:extLst>
      <p:ext uri="{BB962C8B-B14F-4D97-AF65-F5344CB8AC3E}">
        <p14:creationId xmlns:p14="http://schemas.microsoft.com/office/powerpoint/2010/main" val="342386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casma@outlook.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Rn1IWmRmgS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ealthforceontario.ca/en/Home" TargetMode="External"/><Relationship Id="rId2" Type="http://schemas.openxmlformats.org/officeDocument/2006/relationships/hyperlink" Target="http://mcc.ca/exam&#8230;/nac-overview/exam-preparation-resources/" TargetMode="External"/><Relationship Id="rId1" Type="http://schemas.openxmlformats.org/officeDocument/2006/relationships/slideLayout" Target="../slideLayouts/slideLayout2.xml"/><Relationship Id="rId4" Type="http://schemas.openxmlformats.org/officeDocument/2006/relationships/hyperlink" Target="http://mcc.ca/examinations/mccqe-part-ii/exam-preparation-resourc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Email&#8212;socasma@outlook.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Jacinthe.Guindon@hc-sc.gc.ca" TargetMode="External"/><Relationship Id="rId2" Type="http://schemas.openxmlformats.org/officeDocument/2006/relationships/hyperlink" Target="mailto:jwaters@royalcollege.c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sarah@spsimmigration.com" TargetMode="External"/><Relationship Id="rId2" Type="http://schemas.openxmlformats.org/officeDocument/2006/relationships/hyperlink" Target="http://shusterman.com/jwaiversfordoctors.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ma.ca/En/Pages/specialty-profiles.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Society of Canadians Studying Medicine Abroad</a:t>
            </a:r>
            <a:endParaRPr lang="en-CA" dirty="0"/>
          </a:p>
        </p:txBody>
      </p:sp>
      <p:sp>
        <p:nvSpPr>
          <p:cNvPr id="3" name="Subtitle 2"/>
          <p:cNvSpPr>
            <a:spLocks noGrp="1"/>
          </p:cNvSpPr>
          <p:nvPr>
            <p:ph type="subTitle" idx="1"/>
          </p:nvPr>
        </p:nvSpPr>
        <p:spPr>
          <a:xfrm>
            <a:off x="1524000" y="3629334"/>
            <a:ext cx="9144000" cy="1655762"/>
          </a:xfrm>
        </p:spPr>
        <p:txBody>
          <a:bodyPr>
            <a:normAutofit lnSpcReduction="10000"/>
          </a:bodyPr>
          <a:lstStyle/>
          <a:p>
            <a:pPr algn="l"/>
            <a:r>
              <a:rPr lang="en-CA" dirty="0" smtClean="0"/>
              <a:t>Email:  </a:t>
            </a:r>
            <a:r>
              <a:rPr lang="en-CA" dirty="0" smtClean="0">
                <a:hlinkClick r:id="rId2"/>
              </a:rPr>
              <a:t>socasma@outlook.com</a:t>
            </a:r>
            <a:endParaRPr lang="en-CA" dirty="0" smtClean="0"/>
          </a:p>
          <a:p>
            <a:pPr algn="l"/>
            <a:r>
              <a:rPr lang="en-CA" dirty="0" smtClean="0"/>
              <a:t>Mail:     22879-29B Avenue, Langley, BC V2Z 3B1</a:t>
            </a:r>
          </a:p>
          <a:p>
            <a:pPr algn="l"/>
            <a:r>
              <a:rPr lang="en-CA" dirty="0" smtClean="0"/>
              <a:t>Website:  socasma.com</a:t>
            </a:r>
          </a:p>
          <a:p>
            <a:pPr algn="l"/>
            <a:r>
              <a:rPr lang="en-CA" dirty="0" smtClean="0"/>
              <a:t>Facebook:  Society of Canadians Studying Medicine Abroad</a:t>
            </a:r>
            <a:endParaRPr lang="en-CA" dirty="0"/>
          </a:p>
        </p:txBody>
      </p:sp>
    </p:spTree>
    <p:extLst>
      <p:ext uri="{BB962C8B-B14F-4D97-AF65-F5344CB8AC3E}">
        <p14:creationId xmlns:p14="http://schemas.microsoft.com/office/powerpoint/2010/main" val="1478090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Some rough </a:t>
            </a:r>
            <a:r>
              <a:rPr lang="en-CA" dirty="0" smtClean="0"/>
              <a:t>numbers for 2015 match</a:t>
            </a:r>
            <a:endParaRPr lang="en-CA" dirty="0"/>
          </a:p>
        </p:txBody>
      </p:sp>
      <p:sp>
        <p:nvSpPr>
          <p:cNvPr id="3" name="Content Placeholder 2"/>
          <p:cNvSpPr>
            <a:spLocks noGrp="1"/>
          </p:cNvSpPr>
          <p:nvPr>
            <p:ph idx="1"/>
          </p:nvPr>
        </p:nvSpPr>
        <p:spPr/>
        <p:txBody>
          <a:bodyPr>
            <a:normAutofit fontScale="85000" lnSpcReduction="20000"/>
          </a:bodyPr>
          <a:lstStyle/>
          <a:p>
            <a:r>
              <a:rPr lang="en-CA" dirty="0"/>
              <a:t>A</a:t>
            </a:r>
            <a:r>
              <a:rPr lang="en-CA" dirty="0" smtClean="0"/>
              <a:t>bout 3750 CSAs.  </a:t>
            </a:r>
          </a:p>
          <a:p>
            <a:r>
              <a:rPr lang="en-CA" dirty="0" smtClean="0"/>
              <a:t>Approximately 700 to 800 CSAs graduate each year. </a:t>
            </a:r>
          </a:p>
          <a:p>
            <a:r>
              <a:rPr lang="en-CA" dirty="0" smtClean="0"/>
              <a:t>More CSAs match in the USA than to Canada.</a:t>
            </a:r>
          </a:p>
          <a:p>
            <a:r>
              <a:rPr lang="en-CA" dirty="0" smtClean="0"/>
              <a:t>There were 351 IMGs who matched in Canada in the first iteration of the  IMG stream in 2015.  </a:t>
            </a:r>
          </a:p>
          <a:p>
            <a:pPr marL="228600" lvl="1">
              <a:spcBef>
                <a:spcPts val="1000"/>
              </a:spcBef>
            </a:pPr>
            <a:r>
              <a:rPr lang="en-CA" dirty="0"/>
              <a:t>Just over 50% of these were CSAs; just under 50% were immigrant physicians</a:t>
            </a:r>
          </a:p>
          <a:p>
            <a:pPr marL="0" indent="0">
              <a:buNone/>
            </a:pPr>
            <a:endParaRPr lang="en-CA" dirty="0" smtClean="0"/>
          </a:p>
          <a:p>
            <a:r>
              <a:rPr lang="en-CA" sz="3000" dirty="0" smtClean="0"/>
              <a:t>Total </a:t>
            </a:r>
            <a:r>
              <a:rPr lang="en-CA" sz="3000" dirty="0"/>
              <a:t>of 421 IMGs (CSAs and immigrant physicians) who matched in Canada in 2015</a:t>
            </a:r>
            <a:r>
              <a:rPr lang="en-CA" sz="3000" dirty="0" smtClean="0"/>
              <a:t>.  (241—57% were CSAs)</a:t>
            </a:r>
            <a:endParaRPr lang="en-CA" sz="3000" dirty="0"/>
          </a:p>
          <a:p>
            <a:pPr lvl="1"/>
            <a:endParaRPr lang="en-CA" dirty="0"/>
          </a:p>
          <a:p>
            <a:r>
              <a:rPr lang="en-CA" dirty="0" smtClean="0"/>
              <a:t>Total of 557 Canadians who matched to American residency programs in 2015.  </a:t>
            </a:r>
          </a:p>
          <a:p>
            <a:pPr lvl="1"/>
            <a:r>
              <a:rPr lang="en-CA" dirty="0" smtClean="0"/>
              <a:t>Almost all of these were CSAs. </a:t>
            </a:r>
            <a:endParaRPr lang="en-CA" dirty="0"/>
          </a:p>
        </p:txBody>
      </p:sp>
    </p:spTree>
    <p:extLst>
      <p:ext uri="{BB962C8B-B14F-4D97-AF65-F5344CB8AC3E}">
        <p14:creationId xmlns:p14="http://schemas.microsoft.com/office/powerpoint/2010/main" val="3182476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Access, Timing, and Process Tips</a:t>
            </a:r>
            <a:endParaRPr lang="en-CA" dirty="0"/>
          </a:p>
        </p:txBody>
      </p:sp>
      <p:sp>
        <p:nvSpPr>
          <p:cNvPr id="3" name="Content Placeholder 2"/>
          <p:cNvSpPr>
            <a:spLocks noGrp="1"/>
          </p:cNvSpPr>
          <p:nvPr>
            <p:ph idx="1"/>
          </p:nvPr>
        </p:nvSpPr>
        <p:spPr/>
        <p:txBody>
          <a:bodyPr>
            <a:normAutofit lnSpcReduction="10000"/>
          </a:bodyPr>
          <a:lstStyle/>
          <a:p>
            <a:r>
              <a:rPr lang="en-CA" dirty="0" smtClean="0"/>
              <a:t>St. George’s video on YouTube:  </a:t>
            </a:r>
            <a:r>
              <a:rPr lang="en-CA" u="sng" dirty="0">
                <a:hlinkClick r:id="rId2"/>
              </a:rPr>
              <a:t>https://www.youtube.com/watch?v=Rn1IWmRmgS0</a:t>
            </a:r>
            <a:r>
              <a:rPr lang="en-CA" dirty="0"/>
              <a:t> </a:t>
            </a:r>
            <a:endParaRPr lang="en-CA" dirty="0" smtClean="0"/>
          </a:p>
          <a:p>
            <a:endParaRPr lang="en-CA" dirty="0" smtClean="0"/>
          </a:p>
          <a:p>
            <a:r>
              <a:rPr lang="en-CA" dirty="0" smtClean="0"/>
              <a:t>Start looking for research opportunities, electives, and letters of references as soon as reasonably possible.</a:t>
            </a:r>
          </a:p>
          <a:p>
            <a:r>
              <a:rPr lang="en-CA" dirty="0" smtClean="0"/>
              <a:t>Example of timing for substantial equivalency exams:  </a:t>
            </a:r>
            <a:r>
              <a:rPr lang="en-CA" dirty="0" smtClean="0"/>
              <a:t>2017 graduation </a:t>
            </a:r>
          </a:p>
          <a:p>
            <a:pPr lvl="1"/>
            <a:r>
              <a:rPr lang="en-CA" dirty="0" smtClean="0"/>
              <a:t>Fall of 2015-- apply for MCCEE</a:t>
            </a:r>
          </a:p>
          <a:p>
            <a:pPr lvl="1"/>
            <a:r>
              <a:rPr lang="en-CA" dirty="0" smtClean="0"/>
              <a:t>March of 2016 at the latest—take the MCCEE and apply for NAC OSCE</a:t>
            </a:r>
          </a:p>
          <a:p>
            <a:pPr lvl="1"/>
            <a:r>
              <a:rPr lang="en-CA" dirty="0" smtClean="0"/>
              <a:t>September of 2016—CaRMS opens</a:t>
            </a:r>
          </a:p>
          <a:p>
            <a:pPr lvl="2"/>
            <a:r>
              <a:rPr lang="en-CA" dirty="0" smtClean="0"/>
              <a:t>Must take NAC OSCE no later than end of September to apply in year of graduation </a:t>
            </a:r>
            <a:endParaRPr lang="en-CA" dirty="0"/>
          </a:p>
        </p:txBody>
      </p:sp>
    </p:spTree>
    <p:extLst>
      <p:ext uri="{BB962C8B-B14F-4D97-AF65-F5344CB8AC3E}">
        <p14:creationId xmlns:p14="http://schemas.microsoft.com/office/powerpoint/2010/main" val="727294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Characteristics that correlate to successful match</a:t>
            </a:r>
            <a:endParaRPr lang="en-CA" dirty="0"/>
          </a:p>
        </p:txBody>
      </p:sp>
      <p:sp>
        <p:nvSpPr>
          <p:cNvPr id="3" name="Content Placeholder 2"/>
          <p:cNvSpPr>
            <a:spLocks noGrp="1"/>
          </p:cNvSpPr>
          <p:nvPr>
            <p:ph idx="1"/>
          </p:nvPr>
        </p:nvSpPr>
        <p:spPr/>
        <p:txBody>
          <a:bodyPr/>
          <a:lstStyle/>
          <a:p>
            <a:r>
              <a:rPr lang="en-CA" dirty="0" smtClean="0"/>
              <a:t>Rotated in Canada (or US if seeking US match</a:t>
            </a:r>
            <a:r>
              <a:rPr lang="en-CA" dirty="0" smtClean="0"/>
              <a:t>)</a:t>
            </a:r>
          </a:p>
          <a:p>
            <a:pPr lvl="1"/>
            <a:r>
              <a:rPr lang="en-CA" dirty="0" smtClean="0"/>
              <a:t>54.6% did at least 1 elective in the province to which they matched</a:t>
            </a:r>
          </a:p>
          <a:p>
            <a:pPr lvl="1"/>
            <a:r>
              <a:rPr lang="en-CA" dirty="0" smtClean="0"/>
              <a:t>32.% did at least 1 elective in the same university to which they matched</a:t>
            </a:r>
          </a:p>
          <a:p>
            <a:pPr lvl="1"/>
            <a:r>
              <a:rPr lang="en-CA" dirty="0" smtClean="0"/>
              <a:t>47.0% did at least 1 elective in the same discipline to which they matched</a:t>
            </a:r>
          </a:p>
          <a:p>
            <a:pPr lvl="1"/>
            <a:endParaRPr lang="en-CA" dirty="0" smtClean="0"/>
          </a:p>
          <a:p>
            <a:r>
              <a:rPr lang="en-CA" dirty="0" smtClean="0"/>
              <a:t>Letters of Reference from Local Physicians</a:t>
            </a:r>
          </a:p>
          <a:p>
            <a:r>
              <a:rPr lang="en-CA" dirty="0" smtClean="0"/>
              <a:t>Good results in examinations</a:t>
            </a:r>
          </a:p>
          <a:p>
            <a:pPr marL="457200" lvl="1" indent="0">
              <a:buNone/>
            </a:pPr>
            <a:endParaRPr lang="en-CA" dirty="0" smtClean="0"/>
          </a:p>
          <a:p>
            <a:endParaRPr lang="en-CA" dirty="0"/>
          </a:p>
        </p:txBody>
      </p:sp>
    </p:spTree>
    <p:extLst>
      <p:ext uri="{BB962C8B-B14F-4D97-AF65-F5344CB8AC3E}">
        <p14:creationId xmlns:p14="http://schemas.microsoft.com/office/powerpoint/2010/main" val="1855236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Electives</a:t>
            </a:r>
            <a:endParaRPr lang="en-CA" b="1" dirty="0"/>
          </a:p>
        </p:txBody>
      </p:sp>
      <p:sp>
        <p:nvSpPr>
          <p:cNvPr id="3" name="Content Placeholder 2"/>
          <p:cNvSpPr>
            <a:spLocks noGrp="1"/>
          </p:cNvSpPr>
          <p:nvPr>
            <p:ph idx="1"/>
          </p:nvPr>
        </p:nvSpPr>
        <p:spPr/>
        <p:txBody>
          <a:bodyPr>
            <a:normAutofit fontScale="92500"/>
          </a:bodyPr>
          <a:lstStyle/>
          <a:p>
            <a:pPr marL="0" indent="0">
              <a:buNone/>
            </a:pPr>
            <a:r>
              <a:rPr lang="en-CA" dirty="0" smtClean="0"/>
              <a:t>Canadian Experience:  To establish attributes beyond the national standard and Canadian experience, the following are required or preferred depending on the province:</a:t>
            </a:r>
          </a:p>
          <a:p>
            <a:pPr marL="914400" lvl="1" indent="-457200">
              <a:buAutoNum type="alphaUcPeriod"/>
            </a:pPr>
            <a:r>
              <a:rPr lang="en-CA" dirty="0" smtClean="0"/>
              <a:t>Canadian electives</a:t>
            </a:r>
          </a:p>
          <a:p>
            <a:pPr lvl="2"/>
            <a:r>
              <a:rPr lang="en-CA" dirty="0"/>
              <a:t>Availability of electives is </a:t>
            </a:r>
            <a:r>
              <a:rPr lang="en-CA" dirty="0" smtClean="0"/>
              <a:t>limited.</a:t>
            </a:r>
            <a:endParaRPr lang="en-CA" dirty="0"/>
          </a:p>
          <a:p>
            <a:pPr lvl="3"/>
            <a:r>
              <a:rPr lang="en-CA" dirty="0"/>
              <a:t>Many programs in Canada will only take CSA/IMGs in certain time periods and for certain </a:t>
            </a:r>
            <a:r>
              <a:rPr lang="en-CA" dirty="0" smtClean="0"/>
              <a:t>lengths.  </a:t>
            </a:r>
            <a:endParaRPr lang="en-CA" dirty="0"/>
          </a:p>
          <a:p>
            <a:pPr lvl="3"/>
            <a:r>
              <a:rPr lang="en-CA" dirty="0" smtClean="0"/>
              <a:t>Coordinated through Association of Faculties of Medicine of Canada</a:t>
            </a:r>
            <a:r>
              <a:rPr lang="en-CA" dirty="0" smtClean="0"/>
              <a:t>.  Go to their website.</a:t>
            </a:r>
            <a:endParaRPr lang="en-CA" dirty="0"/>
          </a:p>
          <a:p>
            <a:pPr lvl="3"/>
            <a:r>
              <a:rPr lang="en-CA" dirty="0"/>
              <a:t>Some schools do not take CSA/IMGs at </a:t>
            </a:r>
            <a:r>
              <a:rPr lang="en-CA" dirty="0" smtClean="0"/>
              <a:t>all.</a:t>
            </a:r>
          </a:p>
          <a:p>
            <a:pPr lvl="3"/>
            <a:r>
              <a:rPr lang="en-CA" dirty="0" smtClean="0"/>
              <a:t>UBC does offer electives to IMGs.  The number and access available to CSAs has been reduced in the last couple of years. </a:t>
            </a:r>
            <a:endParaRPr lang="en-CA" dirty="0"/>
          </a:p>
          <a:p>
            <a:pPr marL="457200" lvl="1" indent="0">
              <a:buNone/>
            </a:pPr>
            <a:endParaRPr lang="en-CA" dirty="0" smtClean="0"/>
          </a:p>
          <a:p>
            <a:pPr marL="457200" lvl="1" indent="0">
              <a:buNone/>
            </a:pPr>
            <a:r>
              <a:rPr lang="en-CA" dirty="0" smtClean="0"/>
              <a:t>B.  Reference letters (preferably Canadian)</a:t>
            </a:r>
          </a:p>
          <a:p>
            <a:pPr lvl="2"/>
            <a:r>
              <a:rPr lang="en-CA" dirty="0"/>
              <a:t>	</a:t>
            </a:r>
            <a:r>
              <a:rPr lang="en-CA" dirty="0" smtClean="0"/>
              <a:t>Availability is linked to availability of Canadian electives.</a:t>
            </a:r>
          </a:p>
        </p:txBody>
      </p:sp>
    </p:spTree>
    <p:extLst>
      <p:ext uri="{BB962C8B-B14F-4D97-AF65-F5344CB8AC3E}">
        <p14:creationId xmlns:p14="http://schemas.microsoft.com/office/powerpoint/2010/main" val="1667501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Electives in BC</a:t>
            </a:r>
            <a:endParaRPr lang="en-CA" dirty="0"/>
          </a:p>
        </p:txBody>
      </p:sp>
      <p:sp>
        <p:nvSpPr>
          <p:cNvPr id="3" name="Content Placeholder 2"/>
          <p:cNvSpPr>
            <a:spLocks noGrp="1"/>
          </p:cNvSpPr>
          <p:nvPr>
            <p:ph idx="1"/>
          </p:nvPr>
        </p:nvSpPr>
        <p:spPr/>
        <p:txBody>
          <a:bodyPr>
            <a:normAutofit/>
          </a:bodyPr>
          <a:lstStyle/>
          <a:p>
            <a:r>
              <a:rPr lang="en-US" dirty="0"/>
              <a:t>Final year electives are </a:t>
            </a:r>
            <a:r>
              <a:rPr lang="en-US" dirty="0" smtClean="0"/>
              <a:t>generally </a:t>
            </a:r>
            <a:r>
              <a:rPr lang="en-US" dirty="0" smtClean="0"/>
              <a:t>organized </a:t>
            </a:r>
            <a:r>
              <a:rPr lang="en-US" dirty="0"/>
              <a:t>through </a:t>
            </a:r>
            <a:r>
              <a:rPr lang="en-US" dirty="0" smtClean="0"/>
              <a:t>UBC.</a:t>
            </a:r>
            <a:endParaRPr lang="en-US" dirty="0"/>
          </a:p>
          <a:p>
            <a:r>
              <a:rPr lang="en-US" dirty="0"/>
              <a:t>Other electives (non-final year) are organized directly with the supervising Physicians, are not accredited by UBC and may </a:t>
            </a:r>
            <a:r>
              <a:rPr lang="en-US" dirty="0" smtClean="0"/>
              <a:t>or may not be </a:t>
            </a:r>
            <a:r>
              <a:rPr lang="en-US" dirty="0"/>
              <a:t>acceptable for training by the student’s Medical School</a:t>
            </a:r>
            <a:r>
              <a:rPr lang="en-US" dirty="0" smtClean="0"/>
              <a:t>.</a:t>
            </a:r>
            <a:endParaRPr lang="en-US" dirty="0"/>
          </a:p>
          <a:p>
            <a:r>
              <a:rPr lang="en-US" dirty="0" smtClean="0"/>
              <a:t>Private electives.  Students </a:t>
            </a:r>
            <a:r>
              <a:rPr lang="en-US" dirty="0"/>
              <a:t>can approach individual Physicians </a:t>
            </a:r>
            <a:r>
              <a:rPr lang="en-US" dirty="0" smtClean="0"/>
              <a:t>associated with UBC for </a:t>
            </a:r>
            <a:r>
              <a:rPr lang="en-US" dirty="0"/>
              <a:t>Final year electives, but the Physicians have to clear the elective with </a:t>
            </a:r>
            <a:r>
              <a:rPr lang="en-US" dirty="0" smtClean="0"/>
              <a:t>UBC.</a:t>
            </a:r>
            <a:endParaRPr lang="en-US" dirty="0"/>
          </a:p>
          <a:p>
            <a:r>
              <a:rPr lang="en-US" dirty="0"/>
              <a:t>Registration with the College of Physicians and Surgeons of BC is required – UBC organizes this if they are UBC electives, and the Physician supervisor has to organize this if it is a non-UBC elective. </a:t>
            </a:r>
          </a:p>
          <a:p>
            <a:endParaRPr lang="en-CA" dirty="0"/>
          </a:p>
        </p:txBody>
      </p:sp>
    </p:spTree>
    <p:extLst>
      <p:ext uri="{BB962C8B-B14F-4D97-AF65-F5344CB8AC3E}">
        <p14:creationId xmlns:p14="http://schemas.microsoft.com/office/powerpoint/2010/main" val="135208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Caution</a:t>
            </a:r>
            <a:r>
              <a:rPr lang="en-CA" dirty="0" smtClean="0"/>
              <a:t>:  CPSBC has provided inaccurate information to students re Electives</a:t>
            </a:r>
            <a:endParaRPr lang="en-CA" dirty="0"/>
          </a:p>
        </p:txBody>
      </p:sp>
      <p:sp>
        <p:nvSpPr>
          <p:cNvPr id="3" name="Content Placeholder 2"/>
          <p:cNvSpPr>
            <a:spLocks noGrp="1"/>
          </p:cNvSpPr>
          <p:nvPr>
            <p:ph idx="1"/>
          </p:nvPr>
        </p:nvSpPr>
        <p:spPr/>
        <p:txBody>
          <a:bodyPr>
            <a:normAutofit lnSpcReduction="10000"/>
          </a:bodyPr>
          <a:lstStyle/>
          <a:p>
            <a:endParaRPr lang="en-CA" dirty="0" smtClean="0"/>
          </a:p>
          <a:p>
            <a:r>
              <a:rPr lang="en-CA" dirty="0" smtClean="0"/>
              <a:t>CPSBC has written:  “NOTE </a:t>
            </a:r>
            <a:r>
              <a:rPr lang="en-CA" dirty="0"/>
              <a:t>- You are setting up an independent clinical learning experience. This is a </a:t>
            </a:r>
            <a:r>
              <a:rPr lang="en-CA" u="sng" dirty="0"/>
              <a:t>non</a:t>
            </a:r>
            <a:r>
              <a:rPr lang="en-CA" dirty="0"/>
              <a:t>-UBC elective and should any evaluation forms be filled out, they should </a:t>
            </a:r>
            <a:r>
              <a:rPr lang="en-CA" u="sng" dirty="0"/>
              <a:t>not</a:t>
            </a:r>
            <a:r>
              <a:rPr lang="en-CA" dirty="0"/>
              <a:t> state the you completed a UBC elective, </a:t>
            </a:r>
            <a:r>
              <a:rPr lang="en-CA" i="1" dirty="0"/>
              <a:t>nor should they be signed off by a supervising physician who is affiliated with UBC</a:t>
            </a:r>
            <a:r>
              <a:rPr lang="en-CA" i="1" dirty="0" smtClean="0"/>
              <a:t>.</a:t>
            </a:r>
            <a:r>
              <a:rPr lang="en-CA" dirty="0" smtClean="0"/>
              <a:t>” [emphasis added]</a:t>
            </a:r>
            <a:endParaRPr lang="en-CA" dirty="0"/>
          </a:p>
          <a:p>
            <a:endParaRPr lang="en-CA" dirty="0" smtClean="0"/>
          </a:p>
          <a:p>
            <a:r>
              <a:rPr lang="en-CA" dirty="0" smtClean="0"/>
              <a:t>CPSBC (Ms. Littlejohns) confirmed to us that evaluations can be signed off by a supervising physician who is affiliated with UBC. </a:t>
            </a:r>
            <a:r>
              <a:rPr lang="en-CA" dirty="0"/>
              <a:t> </a:t>
            </a:r>
            <a:r>
              <a:rPr lang="en-CA" dirty="0" smtClean="0"/>
              <a:t>CPSBC has stated it intends to correct this error. </a:t>
            </a:r>
            <a:r>
              <a:rPr lang="en-CA" dirty="0" smtClean="0"/>
              <a:t>(Should have been corrected.)</a:t>
            </a:r>
            <a:endParaRPr lang="en-CA" dirty="0"/>
          </a:p>
          <a:p>
            <a:endParaRPr lang="en-CA" dirty="0"/>
          </a:p>
        </p:txBody>
      </p:sp>
    </p:spTree>
    <p:extLst>
      <p:ext uri="{BB962C8B-B14F-4D97-AF65-F5344CB8AC3E}">
        <p14:creationId xmlns:p14="http://schemas.microsoft.com/office/powerpoint/2010/main" val="2368807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Substantial Equivalency Examinations</a:t>
            </a:r>
            <a:endParaRPr lang="en-CA" b="1" dirty="0"/>
          </a:p>
        </p:txBody>
      </p:sp>
      <p:sp>
        <p:nvSpPr>
          <p:cNvPr id="3" name="Content Placeholder 2"/>
          <p:cNvSpPr>
            <a:spLocks noGrp="1"/>
          </p:cNvSpPr>
          <p:nvPr>
            <p:ph idx="1"/>
          </p:nvPr>
        </p:nvSpPr>
        <p:spPr/>
        <p:txBody>
          <a:bodyPr>
            <a:normAutofit lnSpcReduction="10000"/>
          </a:bodyPr>
          <a:lstStyle/>
          <a:p>
            <a:pPr marL="0" indent="0">
              <a:buNone/>
            </a:pPr>
            <a:r>
              <a:rPr lang="en-CA" dirty="0" smtClean="0"/>
              <a:t>1.  Passing examinations to prove IMGs meet the national standards of medical knowledge and clinical skills.</a:t>
            </a:r>
          </a:p>
          <a:p>
            <a:pPr marL="0" indent="0">
              <a:buNone/>
            </a:pPr>
            <a:endParaRPr lang="en-CA" dirty="0" smtClean="0"/>
          </a:p>
          <a:p>
            <a:pPr lvl="1"/>
            <a:r>
              <a:rPr lang="en-CA" dirty="0" smtClean="0"/>
              <a:t>MCCEE *1;and</a:t>
            </a:r>
          </a:p>
          <a:p>
            <a:pPr lvl="1"/>
            <a:r>
              <a:rPr lang="en-CA" dirty="0" smtClean="0"/>
              <a:t>NAC OSCE *2.</a:t>
            </a:r>
          </a:p>
          <a:p>
            <a:pPr marL="457200" lvl="1" indent="0">
              <a:buNone/>
            </a:pPr>
            <a:endParaRPr lang="en-CA" dirty="0" smtClean="0"/>
          </a:p>
          <a:p>
            <a:pPr marL="457200" lvl="1" indent="0">
              <a:buNone/>
            </a:pPr>
            <a:r>
              <a:rPr lang="en-CA" dirty="0" smtClean="0"/>
              <a:t>[The Medical Council of Canada states:  </a:t>
            </a:r>
          </a:p>
          <a:p>
            <a:pPr marL="457200" lvl="1" indent="0">
              <a:buNone/>
            </a:pPr>
            <a:r>
              <a:rPr lang="en-CA" dirty="0" smtClean="0"/>
              <a:t>*1:  “the MCCEE is…designed to assess the skills and knowledge required at the level of a new medical graduate who is about to enter the first year of supervised postgraduate training practice.”</a:t>
            </a:r>
          </a:p>
          <a:p>
            <a:pPr marL="457200" lvl="1" indent="0">
              <a:buNone/>
            </a:pPr>
            <a:r>
              <a:rPr lang="en-CA" dirty="0" smtClean="0"/>
              <a:t>*2:  “The NAC OSCE is designed to evaluate an IMG’s clinical skill at the level of a Canadian medical graduate entering postgraduate training.”]</a:t>
            </a:r>
          </a:p>
          <a:p>
            <a:pPr marL="457200" lvl="1" indent="0">
              <a:buNone/>
            </a:pPr>
            <a:endParaRPr lang="en-CA" dirty="0" smtClean="0"/>
          </a:p>
        </p:txBody>
      </p:sp>
    </p:spTree>
    <p:extLst>
      <p:ext uri="{BB962C8B-B14F-4D97-AF65-F5344CB8AC3E}">
        <p14:creationId xmlns:p14="http://schemas.microsoft.com/office/powerpoint/2010/main" val="77146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Recommended Study Tips</a:t>
            </a:r>
            <a:endParaRPr lang="en-CA" b="1" dirty="0"/>
          </a:p>
        </p:txBody>
      </p:sp>
      <p:sp>
        <p:nvSpPr>
          <p:cNvPr id="3" name="Content Placeholder 2"/>
          <p:cNvSpPr>
            <a:spLocks noGrp="1"/>
          </p:cNvSpPr>
          <p:nvPr>
            <p:ph idx="1"/>
          </p:nvPr>
        </p:nvSpPr>
        <p:spPr/>
        <p:txBody>
          <a:bodyPr>
            <a:normAutofit/>
          </a:bodyPr>
          <a:lstStyle/>
          <a:p>
            <a:pPr marL="457200" lvl="1" indent="0">
              <a:buNone/>
            </a:pPr>
            <a:r>
              <a:rPr lang="en-CA" u="sng" dirty="0" smtClean="0"/>
              <a:t>MCCEE Resources</a:t>
            </a:r>
            <a:r>
              <a:rPr lang="en-CA" dirty="0" smtClean="0"/>
              <a:t>:</a:t>
            </a:r>
          </a:p>
          <a:p>
            <a:pPr marL="457200" lvl="1" indent="0">
              <a:buNone/>
            </a:pPr>
            <a:r>
              <a:rPr lang="en-CA" dirty="0" smtClean="0"/>
              <a:t>Toronto </a:t>
            </a:r>
            <a:r>
              <a:rPr lang="en-CA" dirty="0"/>
              <a:t>Notes</a:t>
            </a:r>
          </a:p>
          <a:p>
            <a:pPr marL="457200" lvl="1" indent="0">
              <a:buNone/>
            </a:pPr>
            <a:r>
              <a:rPr lang="en-CA" dirty="0"/>
              <a:t>First Aid</a:t>
            </a:r>
          </a:p>
          <a:p>
            <a:pPr marL="457200" lvl="1" indent="0">
              <a:buNone/>
            </a:pPr>
            <a:r>
              <a:rPr lang="en-CA" dirty="0" smtClean="0"/>
              <a:t>Study </a:t>
            </a:r>
            <a:r>
              <a:rPr lang="en-CA" dirty="0"/>
              <a:t>Tip:  Start studying as soon as you start clinical study</a:t>
            </a:r>
          </a:p>
          <a:p>
            <a:pPr marL="457200" lvl="1" indent="0">
              <a:buNone/>
            </a:pPr>
            <a:endParaRPr lang="en-CA" dirty="0" smtClean="0"/>
          </a:p>
          <a:p>
            <a:pPr marL="457200" lvl="1" indent="0">
              <a:buNone/>
            </a:pPr>
            <a:r>
              <a:rPr lang="en-CA" u="sng" dirty="0" smtClean="0"/>
              <a:t>USMLE</a:t>
            </a:r>
            <a:r>
              <a:rPr lang="en-CA" dirty="0"/>
              <a:t>:  </a:t>
            </a:r>
            <a:r>
              <a:rPr lang="en-CA" dirty="0" smtClean="0"/>
              <a:t>We have </a:t>
            </a:r>
            <a:r>
              <a:rPr lang="en-CA" dirty="0"/>
              <a:t>an electronic </a:t>
            </a:r>
            <a:r>
              <a:rPr lang="en-CA" dirty="0" smtClean="0"/>
              <a:t>copy of some advice prepared by a CSA in Ireland.  </a:t>
            </a:r>
          </a:p>
          <a:p>
            <a:pPr marL="457200" lvl="1" indent="0">
              <a:buNone/>
            </a:pPr>
            <a:r>
              <a:rPr lang="en-CA" dirty="0" smtClean="0"/>
              <a:t>First Aid</a:t>
            </a:r>
          </a:p>
          <a:p>
            <a:pPr marL="457200" lvl="1" indent="0">
              <a:buNone/>
            </a:pPr>
            <a:r>
              <a:rPr lang="en-CA" dirty="0" smtClean="0"/>
              <a:t>Tutor:  </a:t>
            </a:r>
            <a:r>
              <a:rPr lang="en-CA" dirty="0" err="1" smtClean="0"/>
              <a:t>Doctorade</a:t>
            </a:r>
            <a:endParaRPr lang="en-CA" dirty="0" smtClean="0"/>
          </a:p>
          <a:p>
            <a:pPr marL="457200" lvl="1" indent="0">
              <a:buNone/>
            </a:pPr>
            <a:endParaRPr lang="en-CA" dirty="0"/>
          </a:p>
        </p:txBody>
      </p:sp>
    </p:spTree>
    <p:extLst>
      <p:ext uri="{BB962C8B-B14F-4D97-AF65-F5344CB8AC3E}">
        <p14:creationId xmlns:p14="http://schemas.microsoft.com/office/powerpoint/2010/main" val="3751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Recommended Study Tips</a:t>
            </a:r>
            <a:endParaRPr lang="en-CA" dirty="0"/>
          </a:p>
        </p:txBody>
      </p:sp>
      <p:sp>
        <p:nvSpPr>
          <p:cNvPr id="3" name="Content Placeholder 2"/>
          <p:cNvSpPr>
            <a:spLocks noGrp="1"/>
          </p:cNvSpPr>
          <p:nvPr>
            <p:ph idx="1"/>
          </p:nvPr>
        </p:nvSpPr>
        <p:spPr/>
        <p:txBody>
          <a:bodyPr>
            <a:normAutofit fontScale="70000" lnSpcReduction="20000"/>
          </a:bodyPr>
          <a:lstStyle/>
          <a:p>
            <a:pPr marL="457200" lvl="1" indent="0">
              <a:buNone/>
            </a:pPr>
            <a:r>
              <a:rPr lang="en-CA" u="sng" dirty="0"/>
              <a:t>NAC OSCE</a:t>
            </a:r>
            <a:r>
              <a:rPr lang="en-CA" dirty="0"/>
              <a:t>:</a:t>
            </a:r>
          </a:p>
          <a:p>
            <a:pPr marL="457200" lvl="1" indent="0">
              <a:buNone/>
            </a:pPr>
            <a:r>
              <a:rPr lang="en-CA" dirty="0"/>
              <a:t>First Aid for USMLE Step 2CS is a good resource</a:t>
            </a:r>
          </a:p>
          <a:p>
            <a:pPr marL="457200" lvl="1" indent="0">
              <a:buNone/>
            </a:pPr>
            <a:r>
              <a:rPr lang="en-CA" dirty="0"/>
              <a:t>See MCC exam preparation resources page   mcc.ca  </a:t>
            </a:r>
            <a:r>
              <a:rPr lang="en-CA" dirty="0">
                <a:hlinkClick r:id="rId2"/>
              </a:rPr>
              <a:t>http://mcc.ca/exam…/</a:t>
            </a:r>
            <a:r>
              <a:rPr lang="en-CA" dirty="0" err="1">
                <a:hlinkClick r:id="rId2"/>
              </a:rPr>
              <a:t>nac</a:t>
            </a:r>
            <a:r>
              <a:rPr lang="en-CA" dirty="0">
                <a:hlinkClick r:id="rId2"/>
              </a:rPr>
              <a:t>-overview/exam-preparation-resources/</a:t>
            </a:r>
            <a:endParaRPr lang="en-CA" dirty="0"/>
          </a:p>
          <a:p>
            <a:pPr marL="457200" lvl="1" indent="0">
              <a:buNone/>
            </a:pPr>
            <a:endParaRPr lang="en-CA" dirty="0"/>
          </a:p>
          <a:p>
            <a:pPr marL="457200" lvl="1" indent="0">
              <a:buNone/>
            </a:pPr>
            <a:r>
              <a:rPr lang="en-CA" dirty="0"/>
              <a:t>Videos on Health Force Ontario website </a:t>
            </a:r>
            <a:r>
              <a:rPr lang="en-CA" dirty="0">
                <a:hlinkClick r:id="rId3"/>
              </a:rPr>
              <a:t>http://www.healthforceontario.ca/en/Home</a:t>
            </a:r>
            <a:r>
              <a:rPr lang="en-CA" dirty="0"/>
              <a:t>. A good contact there </a:t>
            </a:r>
            <a:r>
              <a:rPr lang="en-CA" dirty="0" smtClean="0"/>
              <a:t>is </a:t>
            </a:r>
            <a:r>
              <a:rPr lang="en-CA" dirty="0"/>
              <a:t>Stuart </a:t>
            </a:r>
            <a:r>
              <a:rPr lang="en-CA" dirty="0" err="1"/>
              <a:t>McAslan</a:t>
            </a:r>
            <a:r>
              <a:rPr lang="en-CA" dirty="0"/>
              <a:t>, </a:t>
            </a:r>
            <a:r>
              <a:rPr lang="en-CA" dirty="0" smtClean="0"/>
              <a:t>email</a:t>
            </a:r>
            <a:r>
              <a:rPr lang="en-CA" dirty="0"/>
              <a:t>: s.mcaslan@healthforceontario.ca</a:t>
            </a:r>
          </a:p>
          <a:p>
            <a:pPr marL="457200" lvl="1" indent="0">
              <a:buNone/>
            </a:pPr>
            <a:endParaRPr lang="en-CA" dirty="0"/>
          </a:p>
          <a:p>
            <a:pPr marL="457200" lvl="1" indent="0">
              <a:buNone/>
            </a:pPr>
            <a:r>
              <a:rPr lang="en-CA" dirty="0"/>
              <a:t>LMCCexams.com, </a:t>
            </a:r>
            <a:r>
              <a:rPr lang="en-CA" dirty="0" err="1"/>
              <a:t>canadaqbank</a:t>
            </a:r>
            <a:r>
              <a:rPr lang="en-CA" dirty="0"/>
              <a:t>, Toronto Notes</a:t>
            </a:r>
          </a:p>
          <a:p>
            <a:r>
              <a:rPr lang="en-CA" dirty="0"/>
              <a:t>There are also additional resources for the QEII OSCE that are applicable at</a:t>
            </a:r>
            <a:br>
              <a:rPr lang="en-CA" dirty="0"/>
            </a:br>
            <a:r>
              <a:rPr lang="en-CA" dirty="0">
                <a:hlinkClick r:id="rId4"/>
              </a:rPr>
              <a:t>http://mcc.ca/</a:t>
            </a:r>
            <a:r>
              <a:rPr lang="en-CA" dirty="0" err="1">
                <a:hlinkClick r:id="rId4"/>
              </a:rPr>
              <a:t>exa</a:t>
            </a:r>
            <a:r>
              <a:rPr lang="en-CA" dirty="0">
                <a:hlinkClick r:id="rId4"/>
              </a:rPr>
              <a:t>…/</a:t>
            </a:r>
            <a:r>
              <a:rPr lang="en-CA" dirty="0" err="1">
                <a:hlinkClick r:id="rId4"/>
              </a:rPr>
              <a:t>mccqe</a:t>
            </a:r>
            <a:r>
              <a:rPr lang="en-CA" dirty="0">
                <a:hlinkClick r:id="rId4"/>
              </a:rPr>
              <a:t>-part-ii/exam-preparation-resources/</a:t>
            </a:r>
            <a:r>
              <a:rPr lang="en-CA" dirty="0"/>
              <a:t>.</a:t>
            </a:r>
          </a:p>
          <a:p>
            <a:r>
              <a:rPr lang="en-CA" dirty="0"/>
              <a:t>It has been suggested by several people that the best way to study for the NAC is with a partner or </a:t>
            </a:r>
            <a:r>
              <a:rPr lang="en-CA" dirty="0" smtClean="0"/>
              <a:t>a few partners.</a:t>
            </a:r>
          </a:p>
          <a:p>
            <a:r>
              <a:rPr lang="en-CA" dirty="0" smtClean="0"/>
              <a:t>Edmonton Manual--no feedback as to how good this is.</a:t>
            </a:r>
          </a:p>
          <a:p>
            <a:r>
              <a:rPr lang="en-CA" dirty="0" smtClean="0"/>
              <a:t>Master the </a:t>
            </a:r>
            <a:r>
              <a:rPr lang="en-CA" dirty="0" err="1" smtClean="0"/>
              <a:t>Nac</a:t>
            </a:r>
            <a:r>
              <a:rPr lang="en-CA" dirty="0" smtClean="0"/>
              <a:t>—no feedback as to how good this is.  Prepared by 2-2015 grads from Ireland.  See our Facebook page </a:t>
            </a:r>
            <a:r>
              <a:rPr lang="en-CA" smtClean="0"/>
              <a:t>for the link.</a:t>
            </a:r>
            <a:endParaRPr lang="en-CA" dirty="0"/>
          </a:p>
          <a:p>
            <a:pPr marL="0" indent="0">
              <a:buNone/>
            </a:pPr>
            <a:endParaRPr lang="en-CA" dirty="0"/>
          </a:p>
          <a:p>
            <a:endParaRPr lang="en-CA" dirty="0"/>
          </a:p>
        </p:txBody>
      </p:sp>
    </p:spTree>
    <p:extLst>
      <p:ext uri="{BB962C8B-B14F-4D97-AF65-F5344CB8AC3E}">
        <p14:creationId xmlns:p14="http://schemas.microsoft.com/office/powerpoint/2010/main" val="483548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Canadian Two Stream System</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u="sng" dirty="0" smtClean="0"/>
              <a:t>Prohibition against competing in the main stream on merit</a:t>
            </a:r>
            <a:r>
              <a:rPr lang="en-CA" dirty="0" smtClean="0"/>
              <a:t>. </a:t>
            </a:r>
          </a:p>
          <a:p>
            <a:pPr lvl="1"/>
            <a:r>
              <a:rPr lang="en-CA" dirty="0" smtClean="0"/>
              <a:t>Prior to 1993 everyone could compete regardless of place of education so long as they passed the national standard exam.</a:t>
            </a:r>
          </a:p>
          <a:p>
            <a:pPr lvl="1"/>
            <a:r>
              <a:rPr lang="en-CA" dirty="0" smtClean="0"/>
              <a:t>In 1993 internships were abolished.  Canadian university Faculties of Medicine could now determine who would be hired as resident physicians.</a:t>
            </a:r>
          </a:p>
          <a:p>
            <a:pPr lvl="1"/>
            <a:r>
              <a:rPr lang="en-CA" dirty="0" smtClean="0"/>
              <a:t>The first order of business in 1993 was for the Association of Faculties of Medicine of Canada to pass a resolution which  provided that international medical graduates could only compete for left over positions after CMGs had their first choice.</a:t>
            </a:r>
          </a:p>
          <a:p>
            <a:pPr lvl="1"/>
            <a:r>
              <a:rPr lang="en-CA" dirty="0" smtClean="0"/>
              <a:t>In 2007 the current system came into effect in response to a law suit against the Association and others:    a 2 stream segregated system of competition was created to improve IMG access to residency:</a:t>
            </a:r>
          </a:p>
          <a:p>
            <a:pPr lvl="2"/>
            <a:r>
              <a:rPr lang="en-CA" dirty="0" smtClean="0"/>
              <a:t>The CMG stream; and</a:t>
            </a:r>
          </a:p>
          <a:p>
            <a:pPr lvl="2"/>
            <a:r>
              <a:rPr lang="en-CA" dirty="0" smtClean="0"/>
              <a:t>The IMG stream.</a:t>
            </a:r>
          </a:p>
          <a:p>
            <a:pPr lvl="2"/>
            <a:endParaRPr lang="en-CA" dirty="0"/>
          </a:p>
          <a:p>
            <a:pPr marL="914400" lvl="2" indent="0">
              <a:buNone/>
            </a:pPr>
            <a:endParaRPr lang="en-CA" dirty="0"/>
          </a:p>
        </p:txBody>
      </p:sp>
    </p:spTree>
    <p:extLst>
      <p:ext uri="{BB962C8B-B14F-4D97-AF65-F5344CB8AC3E}">
        <p14:creationId xmlns:p14="http://schemas.microsoft.com/office/powerpoint/2010/main" val="336088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MEMBERSHIP.  </a:t>
            </a:r>
            <a:endParaRPr lang="en-CA" dirty="0"/>
          </a:p>
        </p:txBody>
      </p:sp>
      <p:sp>
        <p:nvSpPr>
          <p:cNvPr id="3" name="Content Placeholder 2"/>
          <p:cNvSpPr>
            <a:spLocks noGrp="1"/>
          </p:cNvSpPr>
          <p:nvPr>
            <p:ph idx="1"/>
          </p:nvPr>
        </p:nvSpPr>
        <p:spPr/>
        <p:txBody>
          <a:bodyPr/>
          <a:lstStyle/>
          <a:p>
            <a:r>
              <a:rPr lang="en-CA" dirty="0" smtClean="0"/>
              <a:t>Membership Fee is $20 per family</a:t>
            </a:r>
          </a:p>
          <a:p>
            <a:pPr marL="0" indent="0">
              <a:buNone/>
            </a:pPr>
            <a:endParaRPr lang="en-CA" dirty="0" smtClean="0"/>
          </a:p>
          <a:p>
            <a:r>
              <a:rPr lang="en-CA" dirty="0" smtClean="0"/>
              <a:t>Website/PayPal; </a:t>
            </a:r>
          </a:p>
          <a:p>
            <a:r>
              <a:rPr lang="en-CA" dirty="0" smtClean="0"/>
              <a:t>Mail:  22879 29B Avenue, Langley, BC V2Z 3B1</a:t>
            </a:r>
            <a:endParaRPr lang="en-CA" dirty="0"/>
          </a:p>
          <a:p>
            <a:endParaRPr lang="en-CA" dirty="0" smtClean="0"/>
          </a:p>
        </p:txBody>
      </p:sp>
    </p:spTree>
    <p:extLst>
      <p:ext uri="{BB962C8B-B14F-4D97-AF65-F5344CB8AC3E}">
        <p14:creationId xmlns:p14="http://schemas.microsoft.com/office/powerpoint/2010/main" val="147823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Access to residency and the two stream system works</a:t>
            </a:r>
            <a:endParaRPr lang="en-CA" dirty="0"/>
          </a:p>
        </p:txBody>
      </p:sp>
      <p:sp>
        <p:nvSpPr>
          <p:cNvPr id="3" name="Content Placeholder 2"/>
          <p:cNvSpPr>
            <a:spLocks noGrp="1"/>
          </p:cNvSpPr>
          <p:nvPr>
            <p:ph idx="1"/>
          </p:nvPr>
        </p:nvSpPr>
        <p:spPr/>
        <p:txBody>
          <a:bodyPr>
            <a:normAutofit/>
          </a:bodyPr>
          <a:lstStyle/>
          <a:p>
            <a:r>
              <a:rPr lang="en-CA" dirty="0" smtClean="0"/>
              <a:t>Access to residency in Canada is determined on the basis of place of graduation, not on the basis of medical knowledge, clinical skills, and other characteristics relevant to the practice of medicine. </a:t>
            </a:r>
          </a:p>
          <a:p>
            <a:r>
              <a:rPr lang="en-CA" dirty="0" smtClean="0"/>
              <a:t>NOT designed to </a:t>
            </a:r>
            <a:r>
              <a:rPr lang="en-CA" dirty="0"/>
              <a:t>advance the best </a:t>
            </a:r>
            <a:r>
              <a:rPr lang="en-CA" dirty="0" smtClean="0"/>
              <a:t>medical graduates </a:t>
            </a:r>
            <a:r>
              <a:rPr lang="en-CA" dirty="0"/>
              <a:t>on the basis of who would make the best doctor in the geographic area and medical discipline.</a:t>
            </a:r>
          </a:p>
          <a:p>
            <a:pPr marL="0" indent="0">
              <a:buNone/>
            </a:pPr>
            <a:r>
              <a:rPr lang="en-CA" dirty="0" smtClean="0"/>
              <a:t> </a:t>
            </a:r>
            <a:endParaRPr lang="en-CA" dirty="0"/>
          </a:p>
          <a:p>
            <a:pPr marL="457200" lvl="1" indent="0">
              <a:buNone/>
            </a:pPr>
            <a:endParaRPr lang="en-CA" dirty="0" smtClean="0"/>
          </a:p>
        </p:txBody>
      </p:sp>
    </p:spTree>
    <p:extLst>
      <p:ext uri="{BB962C8B-B14F-4D97-AF65-F5344CB8AC3E}">
        <p14:creationId xmlns:p14="http://schemas.microsoft.com/office/powerpoint/2010/main" val="1530800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Comparison</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a:t>The CMG stream is the main stream of residency competition.</a:t>
            </a:r>
          </a:p>
          <a:p>
            <a:pPr lvl="1"/>
            <a:r>
              <a:rPr lang="en-CA" dirty="0"/>
              <a:t>Significant number of positions.</a:t>
            </a:r>
          </a:p>
          <a:p>
            <a:pPr lvl="1"/>
            <a:r>
              <a:rPr lang="en-CA" dirty="0"/>
              <a:t>Positions are available in all areas of medical practice.</a:t>
            </a:r>
          </a:p>
          <a:p>
            <a:pPr lvl="1"/>
            <a:r>
              <a:rPr lang="en-CA" dirty="0"/>
              <a:t>The first iteration of this stream is reserved for graduates from Canadian and American LCME accredited medical schools.  </a:t>
            </a:r>
          </a:p>
          <a:p>
            <a:pPr lvl="1"/>
            <a:r>
              <a:rPr lang="en-CA" dirty="0"/>
              <a:t>No return of service requirements.</a:t>
            </a:r>
          </a:p>
          <a:p>
            <a:pPr lvl="1"/>
            <a:r>
              <a:rPr lang="en-CA" dirty="0"/>
              <a:t>Canadians who studied at an international medical school are allowed to compete for the positions left over after the first round.</a:t>
            </a:r>
          </a:p>
          <a:p>
            <a:r>
              <a:rPr lang="en-CA" dirty="0"/>
              <a:t>The IMG stream is a poor second cousin stream of competition.</a:t>
            </a:r>
          </a:p>
          <a:p>
            <a:pPr lvl="1"/>
            <a:r>
              <a:rPr lang="en-CA" dirty="0"/>
              <a:t>Few positions.</a:t>
            </a:r>
          </a:p>
          <a:p>
            <a:pPr lvl="1"/>
            <a:r>
              <a:rPr lang="en-CA" dirty="0"/>
              <a:t>Positions are NOT available in all areas of medical practice.</a:t>
            </a:r>
          </a:p>
          <a:p>
            <a:pPr lvl="1"/>
            <a:r>
              <a:rPr lang="en-CA" dirty="0"/>
              <a:t>Return of service contract is a condition of accessing this stream.</a:t>
            </a:r>
          </a:p>
          <a:p>
            <a:pPr lvl="1"/>
            <a:r>
              <a:rPr lang="en-CA" dirty="0"/>
              <a:t>Availability and selection of positions in this stream is based on what is needed beyond the main stream.  </a:t>
            </a:r>
          </a:p>
          <a:p>
            <a:pPr lvl="1"/>
            <a:r>
              <a:rPr lang="en-CA" dirty="0"/>
              <a:t>Most positions are in family medicine where the public need is the greatest.</a:t>
            </a:r>
          </a:p>
          <a:p>
            <a:pPr lvl="1"/>
            <a:r>
              <a:rPr lang="en-CA" dirty="0"/>
              <a:t>Most positions in a specialty are in internal medicine where the public need is the greatest.</a:t>
            </a:r>
          </a:p>
          <a:p>
            <a:endParaRPr lang="en-CA" dirty="0"/>
          </a:p>
        </p:txBody>
      </p:sp>
    </p:spTree>
    <p:extLst>
      <p:ext uri="{BB962C8B-B14F-4D97-AF65-F5344CB8AC3E}">
        <p14:creationId xmlns:p14="http://schemas.microsoft.com/office/powerpoint/2010/main" val="3726991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Current System Breeds Prejudice against IMGs</a:t>
            </a:r>
            <a:endParaRPr lang="en-CA" dirty="0"/>
          </a:p>
        </p:txBody>
      </p:sp>
      <p:sp>
        <p:nvSpPr>
          <p:cNvPr id="3" name="Content Placeholder 2"/>
          <p:cNvSpPr>
            <a:spLocks noGrp="1"/>
          </p:cNvSpPr>
          <p:nvPr>
            <p:ph idx="1"/>
          </p:nvPr>
        </p:nvSpPr>
        <p:spPr/>
        <p:txBody>
          <a:bodyPr>
            <a:normAutofit fontScale="92500" lnSpcReduction="10000"/>
          </a:bodyPr>
          <a:lstStyle/>
          <a:p>
            <a:endParaRPr lang="en-CA" dirty="0" smtClean="0"/>
          </a:p>
          <a:p>
            <a:r>
              <a:rPr lang="en-CA" dirty="0" smtClean="0"/>
              <a:t>In a free and democratic society, if a group is not allowed to compete, it is assumed that they cannot compete because they are deficient.  </a:t>
            </a:r>
          </a:p>
          <a:p>
            <a:r>
              <a:rPr lang="en-CA" dirty="0" smtClean="0"/>
              <a:t>Stereotyping—social media is filled with derogatory comments about CSAs</a:t>
            </a:r>
          </a:p>
          <a:p>
            <a:r>
              <a:rPr lang="en-CA" dirty="0" smtClean="0"/>
              <a:t>CSAs are stereotyped as:</a:t>
            </a:r>
          </a:p>
          <a:p>
            <a:pPr lvl="1"/>
            <a:r>
              <a:rPr lang="en-CA" dirty="0" smtClean="0"/>
              <a:t>Not good enough to get into a Canadian medical school;</a:t>
            </a:r>
          </a:p>
          <a:p>
            <a:pPr lvl="1"/>
            <a:r>
              <a:rPr lang="en-CA" dirty="0" smtClean="0"/>
              <a:t>“Second class medical graduates”;  “not in the same league”; “rejects”;</a:t>
            </a:r>
          </a:p>
          <a:p>
            <a:pPr lvl="1"/>
            <a:r>
              <a:rPr lang="en-CA" dirty="0" smtClean="0"/>
              <a:t>Having bought their medical degree;</a:t>
            </a:r>
          </a:p>
          <a:p>
            <a:pPr lvl="1"/>
            <a:r>
              <a:rPr lang="en-CA" dirty="0" smtClean="0"/>
              <a:t>Attempting to get into medicine through the back door;</a:t>
            </a:r>
          </a:p>
          <a:p>
            <a:pPr lvl="1"/>
            <a:r>
              <a:rPr lang="en-CA" dirty="0" smtClean="0"/>
              <a:t>Worthy only for the purpose of filling needs better and more worthy Canadian medical school graduates cannot or do not want to fill.  </a:t>
            </a:r>
          </a:p>
        </p:txBody>
      </p:sp>
    </p:spTree>
    <p:extLst>
      <p:ext uri="{BB962C8B-B14F-4D97-AF65-F5344CB8AC3E}">
        <p14:creationId xmlns:p14="http://schemas.microsoft.com/office/powerpoint/2010/main" val="21265611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Irony</a:t>
            </a:r>
            <a:endParaRPr lang="en-CA" dirty="0"/>
          </a:p>
        </p:txBody>
      </p:sp>
      <p:sp>
        <p:nvSpPr>
          <p:cNvPr id="3" name="Content Placeholder 2"/>
          <p:cNvSpPr>
            <a:spLocks noGrp="1"/>
          </p:cNvSpPr>
          <p:nvPr>
            <p:ph idx="1"/>
          </p:nvPr>
        </p:nvSpPr>
        <p:spPr/>
        <p:txBody>
          <a:bodyPr>
            <a:normAutofit/>
          </a:bodyPr>
          <a:lstStyle/>
          <a:p>
            <a:r>
              <a:rPr lang="en-CA" dirty="0" smtClean="0"/>
              <a:t>If </a:t>
            </a:r>
            <a:r>
              <a:rPr lang="en-CA" dirty="0"/>
              <a:t>the stereotyping was true, Canadian universities would not need to protect their graduates from competition.</a:t>
            </a:r>
          </a:p>
          <a:p>
            <a:r>
              <a:rPr lang="en-CA" dirty="0"/>
              <a:t>Many CSAs rank in the top 10 percentile of the USMLEs  [US Medical Licensing Exams].</a:t>
            </a:r>
          </a:p>
          <a:p>
            <a:r>
              <a:rPr lang="en-CA" dirty="0"/>
              <a:t>(In the U.S. everyone, regardless of place of graduation (including American graduates), must take the USMLEs. </a:t>
            </a:r>
          </a:p>
          <a:p>
            <a:r>
              <a:rPr lang="en-CA" dirty="0"/>
              <a:t>A medical educator in BC described CSAs and other IMGs as “survivors”—having to be substantially better to be considered equal.</a:t>
            </a:r>
          </a:p>
          <a:p>
            <a:pPr marL="0" indent="0">
              <a:buNone/>
            </a:pPr>
            <a:endParaRPr lang="en-CA" dirty="0"/>
          </a:p>
          <a:p>
            <a:endParaRPr lang="en-CA" dirty="0"/>
          </a:p>
        </p:txBody>
      </p:sp>
    </p:spTree>
    <p:extLst>
      <p:ext uri="{BB962C8B-B14F-4D97-AF65-F5344CB8AC3E}">
        <p14:creationId xmlns:p14="http://schemas.microsoft.com/office/powerpoint/2010/main" val="4210776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CMG (Canadian and American Medical School Graduate) stream 2015 in Canada</a:t>
            </a:r>
            <a:endParaRPr lang="en-CA" b="1" dirty="0"/>
          </a:p>
        </p:txBody>
      </p:sp>
      <p:sp>
        <p:nvSpPr>
          <p:cNvPr id="3" name="Content Placeholder 2"/>
          <p:cNvSpPr>
            <a:spLocks noGrp="1"/>
          </p:cNvSpPr>
          <p:nvPr>
            <p:ph idx="1"/>
          </p:nvPr>
        </p:nvSpPr>
        <p:spPr/>
        <p:txBody>
          <a:bodyPr>
            <a:normAutofit fontScale="85000" lnSpcReduction="20000"/>
          </a:bodyPr>
          <a:lstStyle/>
          <a:p>
            <a:pPr lvl="1"/>
            <a:r>
              <a:rPr lang="en-US" dirty="0" smtClean="0"/>
              <a:t> Positions Available: 2992  </a:t>
            </a:r>
            <a:endParaRPr lang="en-CA" dirty="0"/>
          </a:p>
          <a:p>
            <a:pPr lvl="2"/>
            <a:endParaRPr lang="en-CA" dirty="0"/>
          </a:p>
          <a:p>
            <a:pPr lvl="1"/>
            <a:r>
              <a:rPr lang="en-US" dirty="0"/>
              <a:t> </a:t>
            </a:r>
            <a:r>
              <a:rPr lang="en-US" dirty="0" smtClean="0"/>
              <a:t>No. of Applicants:      2753  2015 CMG graduates  (2728 Canadian plus 25 American) </a:t>
            </a:r>
          </a:p>
          <a:p>
            <a:pPr marL="457200" lvl="1" indent="0">
              <a:buNone/>
            </a:pPr>
            <a:r>
              <a:rPr lang="en-US" dirty="0"/>
              <a:t> </a:t>
            </a:r>
            <a:r>
              <a:rPr lang="en-US" dirty="0" smtClean="0"/>
              <a:t> 			 </a:t>
            </a:r>
            <a:r>
              <a:rPr lang="en-US" u="sng" dirty="0" smtClean="0"/>
              <a:t>      74   </a:t>
            </a:r>
            <a:r>
              <a:rPr lang="en-US" dirty="0" smtClean="0"/>
              <a:t>prior year CMG graduates (73 Canadian plus 1 American)</a:t>
            </a:r>
            <a:endParaRPr lang="en-US" dirty="0"/>
          </a:p>
          <a:p>
            <a:pPr marL="457200" lvl="1" indent="0">
              <a:buNone/>
            </a:pPr>
            <a:r>
              <a:rPr lang="en-CA" dirty="0" smtClean="0"/>
              <a:t>   			  2827</a:t>
            </a:r>
          </a:p>
          <a:p>
            <a:pPr marL="457200" lvl="1" indent="0">
              <a:buNone/>
            </a:pPr>
            <a:r>
              <a:rPr lang="en-CA" dirty="0" smtClean="0"/>
              <a:t>1.09 positions for each graduate;  1.06 positions for each applicant</a:t>
            </a:r>
          </a:p>
          <a:p>
            <a:pPr marL="457200" lvl="1" indent="0">
              <a:buNone/>
            </a:pPr>
            <a:endParaRPr lang="en-CA" dirty="0"/>
          </a:p>
          <a:p>
            <a:pPr lvl="1"/>
            <a:r>
              <a:rPr lang="en-US" dirty="0" smtClean="0"/>
              <a:t>203  </a:t>
            </a:r>
            <a:r>
              <a:rPr lang="en-US" dirty="0"/>
              <a:t>Leftover </a:t>
            </a:r>
            <a:r>
              <a:rPr lang="en-US" dirty="0" smtClean="0"/>
              <a:t>CMG positions </a:t>
            </a:r>
            <a:r>
              <a:rPr lang="en-US" dirty="0"/>
              <a:t>after first round (iteration)</a:t>
            </a:r>
          </a:p>
          <a:p>
            <a:pPr lvl="1"/>
            <a:endParaRPr lang="en-US" dirty="0"/>
          </a:p>
          <a:p>
            <a:pPr lvl="1"/>
            <a:r>
              <a:rPr lang="en-US" dirty="0"/>
              <a:t>Competition as of right with no conditions or obligations </a:t>
            </a:r>
            <a:r>
              <a:rPr lang="en-US" dirty="0" smtClean="0"/>
              <a:t>attached</a:t>
            </a:r>
            <a:endParaRPr lang="en-US" dirty="0"/>
          </a:p>
          <a:p>
            <a:pPr lvl="1"/>
            <a:endParaRPr lang="en-CA" dirty="0"/>
          </a:p>
          <a:p>
            <a:pPr lvl="1"/>
            <a:r>
              <a:rPr lang="en-US" dirty="0"/>
              <a:t>No return of service obligations. </a:t>
            </a:r>
          </a:p>
          <a:p>
            <a:pPr lvl="1"/>
            <a:endParaRPr lang="en-US" dirty="0"/>
          </a:p>
          <a:p>
            <a:pPr lvl="1"/>
            <a:r>
              <a:rPr lang="en-US" dirty="0" smtClean="0"/>
              <a:t>Protection:  CSAs </a:t>
            </a:r>
            <a:r>
              <a:rPr lang="en-US" dirty="0"/>
              <a:t>and other IMGs are prohibited from competing against CMGs until the second round</a:t>
            </a:r>
            <a:endParaRPr lang="en-CA" dirty="0"/>
          </a:p>
          <a:p>
            <a:endParaRPr lang="en-CA" dirty="0"/>
          </a:p>
        </p:txBody>
      </p:sp>
    </p:spTree>
    <p:extLst>
      <p:ext uri="{BB962C8B-B14F-4D97-AF65-F5344CB8AC3E}">
        <p14:creationId xmlns:p14="http://schemas.microsoft.com/office/powerpoint/2010/main" val="3990212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IMG (International Medical School Graduate) Stream 2015 in Canada</a:t>
            </a:r>
            <a:endParaRPr lang="en-CA" b="1" dirty="0"/>
          </a:p>
        </p:txBody>
      </p:sp>
      <p:sp>
        <p:nvSpPr>
          <p:cNvPr id="3" name="Content Placeholder 2"/>
          <p:cNvSpPr>
            <a:spLocks noGrp="1"/>
          </p:cNvSpPr>
          <p:nvPr>
            <p:ph idx="1"/>
          </p:nvPr>
        </p:nvSpPr>
        <p:spPr/>
        <p:txBody>
          <a:bodyPr>
            <a:normAutofit lnSpcReduction="10000"/>
          </a:bodyPr>
          <a:lstStyle/>
          <a:p>
            <a:r>
              <a:rPr lang="en-CA" dirty="0" smtClean="0"/>
              <a:t>No. of Positions:  </a:t>
            </a:r>
            <a:r>
              <a:rPr lang="en-CA" dirty="0"/>
              <a:t> </a:t>
            </a:r>
            <a:r>
              <a:rPr lang="en-CA" dirty="0" smtClean="0"/>
              <a:t>   329   </a:t>
            </a:r>
          </a:p>
          <a:p>
            <a:r>
              <a:rPr lang="en-CA" dirty="0" smtClean="0"/>
              <a:t>No. of Applicants:  2096 	 (314 applicants graduated in 2015)</a:t>
            </a:r>
          </a:p>
          <a:p>
            <a:pPr marL="0" indent="0">
              <a:buNone/>
            </a:pPr>
            <a:r>
              <a:rPr lang="en-CA" dirty="0" smtClean="0"/>
              <a:t>0.16 positions for each applicant</a:t>
            </a:r>
          </a:p>
          <a:p>
            <a:pPr marL="0" indent="0">
              <a:buNone/>
            </a:pPr>
            <a:endParaRPr lang="en-CA" dirty="0" smtClean="0"/>
          </a:p>
          <a:p>
            <a:r>
              <a:rPr lang="en-CA" dirty="0" smtClean="0"/>
              <a:t>Limited Opportunity in terms of area of medical practice</a:t>
            </a:r>
          </a:p>
          <a:p>
            <a:r>
              <a:rPr lang="en-CA" dirty="0" smtClean="0"/>
              <a:t>Return of service contract required</a:t>
            </a:r>
          </a:p>
          <a:p>
            <a:pPr marL="0" indent="0">
              <a:buNone/>
            </a:pPr>
            <a:endParaRPr lang="en-CA" dirty="0" smtClean="0"/>
          </a:p>
          <a:p>
            <a:r>
              <a:rPr lang="en-CA" sz="1800" dirty="0" smtClean="0"/>
              <a:t>Quebec’s 4 medical schools have no IMG positions because their residency positions are open to all qualified medical graduates without discriminating on the basis of CMG vs. IMG.  However, if you look at the McGill rules (carms.ca), they have one stream which excludes IMGs altogether.  Only 35 IMGs got into Quebec.  </a:t>
            </a:r>
            <a:endParaRPr lang="en-CA" sz="1800" dirty="0"/>
          </a:p>
        </p:txBody>
      </p:sp>
    </p:spTree>
    <p:extLst>
      <p:ext uri="{BB962C8B-B14F-4D97-AF65-F5344CB8AC3E}">
        <p14:creationId xmlns:p14="http://schemas.microsoft.com/office/powerpoint/2010/main" val="2729550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International Medical Graduates (IMGs) who Matched (both iterations)—immigrant physicians and CSAs to residency positions in Canada</a:t>
            </a:r>
            <a:endParaRPr lang="en-CA" b="1" dirty="0"/>
          </a:p>
        </p:txBody>
      </p:sp>
      <p:sp>
        <p:nvSpPr>
          <p:cNvPr id="3" name="Content Placeholder 2"/>
          <p:cNvSpPr>
            <a:spLocks noGrp="1"/>
          </p:cNvSpPr>
          <p:nvPr>
            <p:ph idx="1"/>
          </p:nvPr>
        </p:nvSpPr>
        <p:spPr/>
        <p:txBody>
          <a:bodyPr>
            <a:normAutofit fontScale="85000" lnSpcReduction="20000"/>
          </a:bodyPr>
          <a:lstStyle/>
          <a:p>
            <a:r>
              <a:rPr lang="en-CA" dirty="0" smtClean="0"/>
              <a:t>103 IMGs matched in the year that they graduated  </a:t>
            </a:r>
          </a:p>
          <a:p>
            <a:r>
              <a:rPr lang="en-CA" u="sng" dirty="0" smtClean="0"/>
              <a:t>318 </a:t>
            </a:r>
            <a:r>
              <a:rPr lang="en-CA" dirty="0" smtClean="0"/>
              <a:t>IMGs matched graduated prior to 2015</a:t>
            </a:r>
          </a:p>
          <a:p>
            <a:r>
              <a:rPr lang="en-CA" dirty="0"/>
              <a:t>421 IMGs matched to Canadian residency </a:t>
            </a:r>
            <a:r>
              <a:rPr lang="en-CA" dirty="0" smtClean="0"/>
              <a:t>positions</a:t>
            </a:r>
          </a:p>
          <a:p>
            <a:pPr marL="0" indent="0">
              <a:buNone/>
            </a:pPr>
            <a:endParaRPr lang="en-CA" dirty="0"/>
          </a:p>
          <a:p>
            <a:r>
              <a:rPr lang="en-CA" dirty="0" smtClean="0"/>
              <a:t>351 matched in the first iteration of the IMG stream (35 IMGs matched in Quebec in the first iteration where there is only one stream--917 positions—91 unfilled)</a:t>
            </a:r>
          </a:p>
          <a:p>
            <a:pPr lvl="1"/>
            <a:r>
              <a:rPr lang="en-CA" dirty="0" smtClean="0"/>
              <a:t>90 IMGs graduated in 2015 </a:t>
            </a:r>
          </a:p>
          <a:p>
            <a:pPr lvl="1"/>
            <a:r>
              <a:rPr lang="en-CA" dirty="0" smtClean="0"/>
              <a:t>261 IMGs graduated in earlier years</a:t>
            </a:r>
          </a:p>
          <a:p>
            <a:pPr marL="457200" lvl="1" indent="0">
              <a:buNone/>
            </a:pPr>
            <a:endParaRPr lang="en-CA" dirty="0" smtClean="0"/>
          </a:p>
          <a:p>
            <a:pPr marL="0" indent="0">
              <a:buNone/>
            </a:pPr>
            <a:endParaRPr lang="en-CA" dirty="0" smtClean="0"/>
          </a:p>
          <a:p>
            <a:r>
              <a:rPr lang="en-CA" dirty="0" smtClean="0"/>
              <a:t> 70 matched in the 2</a:t>
            </a:r>
            <a:r>
              <a:rPr lang="en-CA" baseline="30000" dirty="0" smtClean="0"/>
              <a:t>nd</a:t>
            </a:r>
            <a:r>
              <a:rPr lang="en-CA" dirty="0" smtClean="0"/>
              <a:t> iteration of the CGM stream</a:t>
            </a:r>
          </a:p>
          <a:p>
            <a:pPr lvl="1"/>
            <a:r>
              <a:rPr lang="en-CA" dirty="0" smtClean="0"/>
              <a:t>13 IMGs graduated in 2015</a:t>
            </a:r>
          </a:p>
          <a:p>
            <a:pPr lvl="1"/>
            <a:r>
              <a:rPr lang="en-CA" dirty="0" smtClean="0"/>
              <a:t>57 IMGs graduated in earlier years</a:t>
            </a:r>
          </a:p>
          <a:p>
            <a:pPr marL="457200" lvl="1" indent="0">
              <a:buNone/>
            </a:pPr>
            <a:endParaRPr lang="en-CA" dirty="0" smtClean="0"/>
          </a:p>
          <a:p>
            <a:pPr marL="457200" lvl="1" indent="0">
              <a:buNone/>
            </a:pPr>
            <a:endParaRPr lang="en-CA" dirty="0" smtClean="0"/>
          </a:p>
          <a:p>
            <a:pPr lvl="1"/>
            <a:endParaRPr lang="en-CA" dirty="0"/>
          </a:p>
          <a:p>
            <a:pPr lvl="1"/>
            <a:endParaRPr lang="en-CA" dirty="0"/>
          </a:p>
        </p:txBody>
      </p:sp>
    </p:spTree>
    <p:extLst>
      <p:ext uri="{BB962C8B-B14F-4D97-AF65-F5344CB8AC3E}">
        <p14:creationId xmlns:p14="http://schemas.microsoft.com/office/powerpoint/2010/main" val="4283368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CSAs compared to  Immigrant IMGs in Canada</a:t>
            </a:r>
            <a:endParaRPr lang="en-CA" b="1" dirty="0"/>
          </a:p>
        </p:txBody>
      </p:sp>
      <p:sp>
        <p:nvSpPr>
          <p:cNvPr id="3" name="Content Placeholder 2"/>
          <p:cNvSpPr>
            <a:spLocks noGrp="1"/>
          </p:cNvSpPr>
          <p:nvPr>
            <p:ph idx="1"/>
          </p:nvPr>
        </p:nvSpPr>
        <p:spPr/>
        <p:txBody>
          <a:bodyPr>
            <a:normAutofit fontScale="92500" lnSpcReduction="10000"/>
          </a:bodyPr>
          <a:lstStyle/>
          <a:p>
            <a:r>
              <a:rPr lang="en-CA" dirty="0" smtClean="0"/>
              <a:t>CSAs are a subset of IMGs.</a:t>
            </a:r>
          </a:p>
          <a:p>
            <a:r>
              <a:rPr lang="en-CA" dirty="0" smtClean="0"/>
              <a:t>There are statistics that differentiate between CSAs and immigrant IMGs</a:t>
            </a:r>
            <a:r>
              <a:rPr lang="en-CA" dirty="0" smtClean="0"/>
              <a:t>.</a:t>
            </a:r>
            <a:endParaRPr lang="en-CA" dirty="0" smtClean="0"/>
          </a:p>
          <a:p>
            <a:r>
              <a:rPr lang="en-CA" dirty="0" smtClean="0"/>
              <a:t>September 2015 publication of the Canadian Federation of Medical Students:</a:t>
            </a:r>
          </a:p>
          <a:p>
            <a:pPr lvl="1"/>
            <a:r>
              <a:rPr lang="en-CA" dirty="0" smtClean="0"/>
              <a:t>CSAs represent about 25% of the IMG applicant pool in 2011</a:t>
            </a:r>
          </a:p>
          <a:p>
            <a:pPr lvl="1"/>
            <a:r>
              <a:rPr lang="en-CA" dirty="0" smtClean="0"/>
              <a:t>CSAS received more than 50% of the available IMG positions</a:t>
            </a:r>
          </a:p>
          <a:p>
            <a:pPr lvl="1"/>
            <a:r>
              <a:rPr lang="en-CA" dirty="0" smtClean="0"/>
              <a:t>6% of Immigrant IMGs matched in 2011</a:t>
            </a:r>
          </a:p>
          <a:p>
            <a:pPr lvl="1"/>
            <a:r>
              <a:rPr lang="en-CA" dirty="0" smtClean="0"/>
              <a:t>20.9% of CSAs matched in 2011</a:t>
            </a:r>
          </a:p>
          <a:p>
            <a:pPr lvl="1"/>
            <a:endParaRPr lang="en-CA" dirty="0"/>
          </a:p>
          <a:p>
            <a:pPr marL="457200" lvl="1" indent="0">
              <a:buNone/>
            </a:pPr>
            <a:r>
              <a:rPr lang="en-CA" b="1" dirty="0" smtClean="0"/>
              <a:t>These statistics are not true for British Columbia. </a:t>
            </a:r>
            <a:r>
              <a:rPr lang="en-CA" dirty="0" smtClean="0"/>
              <a:t>To and including 2011, </a:t>
            </a:r>
            <a:r>
              <a:rPr lang="en-CA" dirty="0"/>
              <a:t>z</a:t>
            </a:r>
            <a:r>
              <a:rPr lang="en-CA" dirty="0" smtClean="0"/>
              <a:t>ero CSAs matched in BC in the IMG stream as far as we have been able to ascertain.  There have been several CSAs who matched in the IMG stream in the last couple of years.</a:t>
            </a:r>
            <a:endParaRPr lang="en-CA" dirty="0"/>
          </a:p>
        </p:txBody>
      </p:sp>
    </p:spTree>
    <p:extLst>
      <p:ext uri="{BB962C8B-B14F-4D97-AF65-F5344CB8AC3E}">
        <p14:creationId xmlns:p14="http://schemas.microsoft.com/office/powerpoint/2010/main" val="1240094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Return of Service Contracts (ROS)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Before a person can access competition in the IMG stream, he MUST sign a return of service contract.</a:t>
            </a:r>
          </a:p>
          <a:p>
            <a:r>
              <a:rPr lang="en-CA" dirty="0" smtClean="0"/>
              <a:t>Each province has different terms.  </a:t>
            </a:r>
          </a:p>
          <a:p>
            <a:r>
              <a:rPr lang="en-CA" dirty="0" smtClean="0"/>
              <a:t>In BC the ROS is tied to the number of years of the program.  </a:t>
            </a:r>
          </a:p>
          <a:p>
            <a:r>
              <a:rPr lang="en-CA" dirty="0" smtClean="0"/>
              <a:t>After full licensing, IMGs must work in an underserviced community as directed by the Ministry of Health.</a:t>
            </a:r>
          </a:p>
          <a:p>
            <a:r>
              <a:rPr lang="en-CA" dirty="0" smtClean="0"/>
              <a:t>In BC the penalty for breach is $114,000+ per year to a maximum of 3 years.</a:t>
            </a:r>
          </a:p>
          <a:p>
            <a:r>
              <a:rPr lang="en-CA" dirty="0" smtClean="0"/>
              <a:t>In BC the 2</a:t>
            </a:r>
            <a:r>
              <a:rPr lang="en-CA" baseline="30000" dirty="0" smtClean="0"/>
              <a:t>nd</a:t>
            </a:r>
            <a:r>
              <a:rPr lang="en-CA" dirty="0" smtClean="0"/>
              <a:t> iteration of the CMG stream does not have ROS obligation.</a:t>
            </a:r>
          </a:p>
          <a:p>
            <a:r>
              <a:rPr lang="en-CA" dirty="0" smtClean="0"/>
              <a:t>In some provinces all IMGs have ROS obligations regardless of whether the match was in the IMG or the CMG stream (Ont., Man., Sask.)</a:t>
            </a:r>
            <a:endParaRPr lang="en-CA" sz="2200" dirty="0" smtClean="0"/>
          </a:p>
          <a:p>
            <a:endParaRPr lang="en-CA" dirty="0"/>
          </a:p>
        </p:txBody>
      </p:sp>
    </p:spTree>
    <p:extLst>
      <p:ext uri="{BB962C8B-B14F-4D97-AF65-F5344CB8AC3E}">
        <p14:creationId xmlns:p14="http://schemas.microsoft.com/office/powerpoint/2010/main" val="22384080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Subspecialty Training</a:t>
            </a:r>
            <a:endParaRPr lang="en-CA" dirty="0"/>
          </a:p>
        </p:txBody>
      </p:sp>
      <p:sp>
        <p:nvSpPr>
          <p:cNvPr id="3" name="Content Placeholder 2"/>
          <p:cNvSpPr>
            <a:spLocks noGrp="1"/>
          </p:cNvSpPr>
          <p:nvPr>
            <p:ph idx="1"/>
          </p:nvPr>
        </p:nvSpPr>
        <p:spPr/>
        <p:txBody>
          <a:bodyPr/>
          <a:lstStyle/>
          <a:p>
            <a:r>
              <a:rPr lang="en-CA" dirty="0" smtClean="0"/>
              <a:t>Return of Service Contract limits ability to subspecialize </a:t>
            </a:r>
            <a:r>
              <a:rPr lang="en-CA" dirty="0" smtClean="0"/>
              <a:t>in BC because you have to start ROS obligations immediately after residency which interferes with ability to undertake fellowships.</a:t>
            </a:r>
            <a:endParaRPr lang="en-CA" dirty="0"/>
          </a:p>
        </p:txBody>
      </p:sp>
    </p:spTree>
    <p:extLst>
      <p:ext uri="{BB962C8B-B14F-4D97-AF65-F5344CB8AC3E}">
        <p14:creationId xmlns:p14="http://schemas.microsoft.com/office/powerpoint/2010/main" val="2219152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PURPOSE OF THE SOCIETY OF CANADIANS STUDYING MEDICINE ABROAD (SOCASMA)</a:t>
            </a:r>
            <a:endParaRPr lang="en-CA" b="1"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en-CA" u="sng" dirty="0" smtClean="0"/>
              <a:t>Student Support.</a:t>
            </a:r>
          </a:p>
          <a:p>
            <a:r>
              <a:rPr lang="en-CA" dirty="0" smtClean="0"/>
              <a:t>Information on website—socasma.com</a:t>
            </a:r>
          </a:p>
          <a:p>
            <a:pPr lvl="1"/>
            <a:r>
              <a:rPr lang="en-CA" dirty="0"/>
              <a:t>Some can only be accessed by </a:t>
            </a:r>
            <a:r>
              <a:rPr lang="en-CA" dirty="0" smtClean="0"/>
              <a:t>members</a:t>
            </a:r>
          </a:p>
          <a:p>
            <a:r>
              <a:rPr lang="en-CA" dirty="0" smtClean="0"/>
              <a:t>Facebook page—Society of Canadians Studying Medicine Abroad</a:t>
            </a:r>
          </a:p>
          <a:p>
            <a:r>
              <a:rPr lang="en-CA" dirty="0" smtClean="0">
                <a:hlinkClick r:id="rId2"/>
              </a:rPr>
              <a:t>Email—socasma@outlook.com</a:t>
            </a:r>
            <a:endParaRPr lang="en-CA" dirty="0" smtClean="0"/>
          </a:p>
          <a:p>
            <a:endParaRPr lang="en-CA" dirty="0" smtClean="0"/>
          </a:p>
          <a:p>
            <a:pPr marL="514350" indent="-514350">
              <a:buAutoNum type="alphaUcPeriod" startAt="2"/>
            </a:pPr>
            <a:r>
              <a:rPr lang="en-CA" dirty="0" smtClean="0"/>
              <a:t>Change the current system that discriminates against international medical graduates.</a:t>
            </a:r>
          </a:p>
          <a:p>
            <a:pPr marL="0" indent="0">
              <a:buNone/>
            </a:pPr>
            <a:endParaRPr lang="en-CA" u="sng" dirty="0"/>
          </a:p>
          <a:p>
            <a:pPr marL="0" indent="0">
              <a:buNone/>
            </a:pPr>
            <a:r>
              <a:rPr lang="en-CA" dirty="0" smtClean="0"/>
              <a:t>C.    Improve access to Canadian and American residency training.</a:t>
            </a:r>
          </a:p>
        </p:txBody>
      </p:sp>
    </p:spTree>
    <p:extLst>
      <p:ext uri="{BB962C8B-B14F-4D97-AF65-F5344CB8AC3E}">
        <p14:creationId xmlns:p14="http://schemas.microsoft.com/office/powerpoint/2010/main" val="3572477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671"/>
            <a:ext cx="10515600" cy="1325563"/>
          </a:xfrm>
        </p:spPr>
        <p:txBody>
          <a:bodyPr/>
          <a:lstStyle/>
          <a:p>
            <a:r>
              <a:rPr lang="en-CA" b="1" dirty="0" smtClean="0"/>
              <a:t>Timing of Canadian and American matches</a:t>
            </a:r>
            <a:endParaRPr lang="en-CA" b="1" dirty="0"/>
          </a:p>
        </p:txBody>
      </p:sp>
      <p:sp>
        <p:nvSpPr>
          <p:cNvPr id="3" name="Content Placeholder 2"/>
          <p:cNvSpPr>
            <a:spLocks noGrp="1"/>
          </p:cNvSpPr>
          <p:nvPr>
            <p:ph idx="1"/>
          </p:nvPr>
        </p:nvSpPr>
        <p:spPr/>
        <p:txBody>
          <a:bodyPr/>
          <a:lstStyle/>
          <a:p>
            <a:pPr lvl="1"/>
            <a:r>
              <a:rPr lang="en-CA" dirty="0" smtClean="0"/>
              <a:t>Canada first iteration</a:t>
            </a:r>
          </a:p>
          <a:p>
            <a:pPr lvl="1"/>
            <a:r>
              <a:rPr lang="en-CA" dirty="0" smtClean="0"/>
              <a:t>U.S. first iteration</a:t>
            </a:r>
          </a:p>
          <a:p>
            <a:pPr lvl="1"/>
            <a:r>
              <a:rPr lang="en-CA" dirty="0" smtClean="0"/>
              <a:t>U.S. second iteration</a:t>
            </a:r>
          </a:p>
          <a:p>
            <a:pPr lvl="1"/>
            <a:r>
              <a:rPr lang="en-CA" dirty="0" smtClean="0"/>
              <a:t>Canada second iteration</a:t>
            </a:r>
          </a:p>
          <a:p>
            <a:pPr marL="457200" lvl="1" indent="0">
              <a:buNone/>
            </a:pPr>
            <a:endParaRPr lang="en-CA" dirty="0" smtClean="0"/>
          </a:p>
          <a:p>
            <a:pPr marL="457200" lvl="1" indent="0">
              <a:buNone/>
            </a:pPr>
            <a:r>
              <a:rPr lang="en-CA" dirty="0" smtClean="0"/>
              <a:t>Be aware that if you match in the first iteration of the Canadian Match you are automatically excluded from the US match.  Similarly if you match in the first or second iteration of the US Match, you will be excluded from the second iteration of the Canadian Match.  </a:t>
            </a:r>
          </a:p>
          <a:p>
            <a:pPr marL="457200" lvl="1" indent="0">
              <a:buNone/>
            </a:pPr>
            <a:endParaRPr lang="en-CA" dirty="0" smtClean="0"/>
          </a:p>
        </p:txBody>
      </p:sp>
    </p:spTree>
    <p:extLst>
      <p:ext uri="{BB962C8B-B14F-4D97-AF65-F5344CB8AC3E}">
        <p14:creationId xmlns:p14="http://schemas.microsoft.com/office/powerpoint/2010/main" val="27740232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American Residency Training</a:t>
            </a:r>
            <a:endParaRPr lang="en-CA" b="1" dirty="0"/>
          </a:p>
        </p:txBody>
      </p:sp>
      <p:sp>
        <p:nvSpPr>
          <p:cNvPr id="3" name="Content Placeholder 2"/>
          <p:cNvSpPr>
            <a:spLocks noGrp="1"/>
          </p:cNvSpPr>
          <p:nvPr>
            <p:ph idx="1"/>
          </p:nvPr>
        </p:nvSpPr>
        <p:spPr/>
        <p:txBody>
          <a:bodyPr/>
          <a:lstStyle/>
          <a:p>
            <a:r>
              <a:rPr lang="en-CA" dirty="0" smtClean="0"/>
              <a:t>Canadians can be trained in the US at no cost to Canada. </a:t>
            </a:r>
          </a:p>
          <a:p>
            <a:r>
              <a:rPr lang="en-CA" dirty="0" smtClean="0"/>
              <a:t>The provincial governments and Health Canada are closing the doors to Canadians training in the US.</a:t>
            </a:r>
          </a:p>
          <a:p>
            <a:r>
              <a:rPr lang="en-CA" dirty="0" smtClean="0"/>
              <a:t>There is a lot of information on our Facebook page about American residency.</a:t>
            </a:r>
          </a:p>
          <a:p>
            <a:r>
              <a:rPr lang="en-CA" dirty="0" smtClean="0"/>
              <a:t>Contacts:</a:t>
            </a:r>
          </a:p>
          <a:p>
            <a:pPr lvl="1"/>
            <a:r>
              <a:rPr lang="en-CA" dirty="0" smtClean="0"/>
              <a:t>RCPSC requirements:  </a:t>
            </a:r>
            <a:r>
              <a:rPr lang="en-CA" dirty="0"/>
              <a:t>Waters, Julie </a:t>
            </a:r>
            <a:r>
              <a:rPr lang="en-CA" dirty="0" smtClean="0">
                <a:hlinkClick r:id="rId2"/>
              </a:rPr>
              <a:t>jwaters@royalcollege.ca</a:t>
            </a:r>
            <a:endParaRPr lang="en-CA" dirty="0" smtClean="0"/>
          </a:p>
          <a:p>
            <a:pPr lvl="1"/>
            <a:r>
              <a:rPr lang="en-CA" dirty="0" smtClean="0"/>
              <a:t>Health Canada re Statements of Needs:  </a:t>
            </a:r>
            <a:r>
              <a:rPr lang="en-US" dirty="0"/>
              <a:t>Jacinthe Guindon </a:t>
            </a:r>
            <a:r>
              <a:rPr lang="en-US" u="sng" dirty="0" smtClean="0">
                <a:hlinkClick r:id="rId3"/>
              </a:rPr>
              <a:t>Jacinthe.Guindon@hc-sc.gc.ca</a:t>
            </a:r>
            <a:endParaRPr lang="en-CA" dirty="0" smtClean="0"/>
          </a:p>
        </p:txBody>
      </p:sp>
    </p:spTree>
    <p:extLst>
      <p:ext uri="{BB962C8B-B14F-4D97-AF65-F5344CB8AC3E}">
        <p14:creationId xmlns:p14="http://schemas.microsoft.com/office/powerpoint/2010/main" val="3774645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Access to American Residencies—visa required</a:t>
            </a:r>
            <a:endParaRPr lang="en-CA" b="1" dirty="0"/>
          </a:p>
        </p:txBody>
      </p:sp>
      <p:sp>
        <p:nvSpPr>
          <p:cNvPr id="3" name="Content Placeholder 2"/>
          <p:cNvSpPr>
            <a:spLocks noGrp="1"/>
          </p:cNvSpPr>
          <p:nvPr>
            <p:ph idx="1"/>
          </p:nvPr>
        </p:nvSpPr>
        <p:spPr/>
        <p:txBody>
          <a:bodyPr/>
          <a:lstStyle/>
          <a:p>
            <a:r>
              <a:rPr lang="en-CA" dirty="0" smtClean="0"/>
              <a:t>2 types of visas</a:t>
            </a:r>
          </a:p>
          <a:p>
            <a:pPr lvl="1"/>
            <a:r>
              <a:rPr lang="en-CA" dirty="0" smtClean="0"/>
              <a:t>H1B—very few American programs sponsor H1B visas.</a:t>
            </a:r>
          </a:p>
          <a:p>
            <a:pPr lvl="2"/>
            <a:r>
              <a:rPr lang="en-CA" dirty="0" smtClean="0"/>
              <a:t>Few available</a:t>
            </a:r>
          </a:p>
          <a:p>
            <a:pPr lvl="2"/>
            <a:r>
              <a:rPr lang="en-CA" dirty="0" smtClean="0"/>
              <a:t>Must have USMLE Step 3 which is normally taken after first year of residency</a:t>
            </a:r>
          </a:p>
          <a:p>
            <a:pPr lvl="2"/>
            <a:r>
              <a:rPr lang="en-CA" dirty="0" smtClean="0"/>
              <a:t>Almost impossible to accomplish and compete in year of graduation if graduate in April or May.  Doable if graduate in January.</a:t>
            </a:r>
          </a:p>
          <a:p>
            <a:pPr lvl="1"/>
            <a:r>
              <a:rPr lang="en-CA" dirty="0" smtClean="0"/>
              <a:t>J1—approximately 2000 Canadians training under J1.</a:t>
            </a:r>
            <a:endParaRPr lang="en-CA" dirty="0"/>
          </a:p>
        </p:txBody>
      </p:sp>
    </p:spTree>
    <p:extLst>
      <p:ext uri="{BB962C8B-B14F-4D97-AF65-F5344CB8AC3E}">
        <p14:creationId xmlns:p14="http://schemas.microsoft.com/office/powerpoint/2010/main" val="26422426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4 American Requirements for a J-1</a:t>
            </a:r>
            <a:endParaRPr lang="en-CA" b="1" dirty="0"/>
          </a:p>
        </p:txBody>
      </p:sp>
      <p:sp>
        <p:nvSpPr>
          <p:cNvPr id="3" name="Content Placeholder 2"/>
          <p:cNvSpPr>
            <a:spLocks noGrp="1"/>
          </p:cNvSpPr>
          <p:nvPr>
            <p:ph idx="1"/>
          </p:nvPr>
        </p:nvSpPr>
        <p:spPr/>
        <p:txBody>
          <a:bodyPr>
            <a:normAutofit fontScale="85000" lnSpcReduction="10000"/>
          </a:bodyPr>
          <a:lstStyle/>
          <a:p>
            <a:r>
              <a:rPr lang="en-CA" dirty="0"/>
              <a:t>Must </a:t>
            </a:r>
            <a:r>
              <a:rPr lang="en-CA" dirty="0" smtClean="0"/>
              <a:t>be </a:t>
            </a:r>
            <a:r>
              <a:rPr lang="en-CA" dirty="0"/>
              <a:t>matched to an American residency </a:t>
            </a:r>
            <a:r>
              <a:rPr lang="en-CA" dirty="0" smtClean="0"/>
              <a:t>program.</a:t>
            </a:r>
            <a:endParaRPr lang="en-CA" dirty="0"/>
          </a:p>
          <a:p>
            <a:r>
              <a:rPr lang="en-CA" dirty="0"/>
              <a:t>Must be certified by the </a:t>
            </a:r>
            <a:r>
              <a:rPr lang="en-CA" dirty="0" smtClean="0"/>
              <a:t>ECFMG (FAIMER medical degree).</a:t>
            </a:r>
            <a:endParaRPr lang="en-CA" dirty="0"/>
          </a:p>
          <a:p>
            <a:pPr marL="457200" lvl="1" indent="0">
              <a:buNone/>
            </a:pPr>
            <a:r>
              <a:rPr lang="en-CA" dirty="0"/>
              <a:t> </a:t>
            </a:r>
          </a:p>
          <a:p>
            <a:r>
              <a:rPr lang="en-CA" dirty="0" smtClean="0"/>
              <a:t>Must obtain Statement of Need (SON)from the home country.</a:t>
            </a:r>
          </a:p>
          <a:p>
            <a:pPr marL="0" lvl="1" indent="0">
              <a:spcBef>
                <a:spcPts val="1000"/>
              </a:spcBef>
              <a:buNone/>
            </a:pPr>
            <a:r>
              <a:rPr lang="en-CA" dirty="0"/>
              <a:t>	-verifying that there is a need for this type of physician </a:t>
            </a:r>
            <a:r>
              <a:rPr lang="en-CA" dirty="0" smtClean="0"/>
              <a:t>in the physician’s country when 	(s)he finishes training.</a:t>
            </a:r>
          </a:p>
          <a:p>
            <a:pPr marL="0" lvl="1" indent="0">
              <a:spcBef>
                <a:spcPts val="1000"/>
              </a:spcBef>
              <a:buNone/>
            </a:pPr>
            <a:r>
              <a:rPr lang="en-CA" dirty="0"/>
              <a:t>	</a:t>
            </a:r>
            <a:r>
              <a:rPr lang="en-CA" dirty="0" smtClean="0"/>
              <a:t>-only one developed country in the world restricts issuance of Statements of Needs/</a:t>
            </a:r>
          </a:p>
          <a:p>
            <a:pPr marL="0" lvl="1" indent="0">
              <a:spcBef>
                <a:spcPts val="1000"/>
              </a:spcBef>
              <a:buNone/>
            </a:pPr>
            <a:r>
              <a:rPr lang="en-CA" dirty="0" smtClean="0"/>
              <a:t>[People who have dual citizenship may have a choice as to what their resident country is.  </a:t>
            </a:r>
            <a:r>
              <a:rPr lang="en-CA" dirty="0" err="1" smtClean="0"/>
              <a:t>Eg</a:t>
            </a:r>
            <a:r>
              <a:rPr lang="en-CA" dirty="0" smtClean="0"/>
              <a:t>.  Canadian/European citizen who studies in Ireland can get SON from Ireland which does not limit the number of SONs it issues.  Canadian/American does not need a visa at all as he already has a right to work in the US. Once an election of country is made, it cannot be changed.]</a:t>
            </a:r>
          </a:p>
          <a:p>
            <a:r>
              <a:rPr lang="en-CA" dirty="0" smtClean="0"/>
              <a:t>Must provide Letter of intention from applicant saying intends to return to home country for 2 years after completes American training.</a:t>
            </a:r>
          </a:p>
          <a:p>
            <a:pPr marL="457200" lvl="1" indent="0">
              <a:buNone/>
            </a:pPr>
            <a:endParaRPr lang="en-CA" dirty="0" smtClean="0"/>
          </a:p>
        </p:txBody>
      </p:sp>
    </p:spTree>
    <p:extLst>
      <p:ext uri="{BB962C8B-B14F-4D97-AF65-F5344CB8AC3E}">
        <p14:creationId xmlns:p14="http://schemas.microsoft.com/office/powerpoint/2010/main" val="4224558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Contact for information about J-1 visa</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ECFMG </a:t>
            </a:r>
            <a:r>
              <a:rPr lang="en-CA" dirty="0"/>
              <a:t>/ </a:t>
            </a:r>
            <a:r>
              <a:rPr lang="en-CA" i="1" dirty="0"/>
              <a:t>Exchange Visitor Sponsorship Program</a:t>
            </a:r>
            <a:br>
              <a:rPr lang="en-CA" i="1" dirty="0"/>
            </a:br>
            <a:r>
              <a:rPr lang="en-CA" dirty="0"/>
              <a:t>3624 Market Street</a:t>
            </a:r>
            <a:br>
              <a:rPr lang="en-CA" dirty="0"/>
            </a:br>
            <a:r>
              <a:rPr lang="en-CA" dirty="0"/>
              <a:t>Philadelphia, PA 19104 USA</a:t>
            </a:r>
            <a:br>
              <a:rPr lang="en-CA" dirty="0"/>
            </a:br>
            <a:r>
              <a:rPr lang="en-CA" dirty="0" smtClean="0"/>
              <a:t>TEL</a:t>
            </a:r>
            <a:r>
              <a:rPr lang="en-CA" dirty="0"/>
              <a:t>: (215) 823-2121</a:t>
            </a:r>
            <a:br>
              <a:rPr lang="en-CA" dirty="0"/>
            </a:br>
            <a:r>
              <a:rPr lang="en-CA" dirty="0"/>
              <a:t>FAX: (215) 386-9766</a:t>
            </a:r>
          </a:p>
          <a:p>
            <a:pPr marL="0" indent="0">
              <a:buNone/>
            </a:pPr>
            <a:endParaRPr lang="en-CA" dirty="0"/>
          </a:p>
        </p:txBody>
      </p:sp>
    </p:spTree>
    <p:extLst>
      <p:ext uri="{BB962C8B-B14F-4D97-AF65-F5344CB8AC3E}">
        <p14:creationId xmlns:p14="http://schemas.microsoft.com/office/powerpoint/2010/main" val="1190338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Information Relevant to American Law</a:t>
            </a:r>
            <a:endParaRPr lang="en-CA" dirty="0"/>
          </a:p>
        </p:txBody>
      </p:sp>
      <p:sp>
        <p:nvSpPr>
          <p:cNvPr id="3" name="Content Placeholder 2"/>
          <p:cNvSpPr>
            <a:spLocks noGrp="1"/>
          </p:cNvSpPr>
          <p:nvPr>
            <p:ph idx="1"/>
          </p:nvPr>
        </p:nvSpPr>
        <p:spPr/>
        <p:txBody>
          <a:bodyPr/>
          <a:lstStyle/>
          <a:p>
            <a:pPr lvl="1"/>
            <a:r>
              <a:rPr lang="en-CA" dirty="0"/>
              <a:t>Have to leave the country once program </a:t>
            </a:r>
            <a:r>
              <a:rPr lang="en-CA" dirty="0" smtClean="0"/>
              <a:t>finishes and J1 visa expires.</a:t>
            </a:r>
            <a:endParaRPr lang="en-CA" dirty="0"/>
          </a:p>
          <a:p>
            <a:pPr lvl="1"/>
            <a:r>
              <a:rPr lang="en-CA" dirty="0"/>
              <a:t>Can get another J1 if get into a subspecialty program.</a:t>
            </a:r>
          </a:p>
          <a:p>
            <a:pPr lvl="1"/>
            <a:r>
              <a:rPr lang="en-CA" dirty="0"/>
              <a:t>Can get a waiver if American program wants to keep you and you fit into one of the waiver programs—usually working in an underserviced area.</a:t>
            </a:r>
          </a:p>
          <a:p>
            <a:pPr lvl="1"/>
            <a:r>
              <a:rPr lang="en-CA" dirty="0"/>
              <a:t>Canada cannot force you to come home just because you said you intended to </a:t>
            </a:r>
            <a:r>
              <a:rPr lang="en-CA" dirty="0" smtClean="0"/>
              <a:t>return.</a:t>
            </a:r>
          </a:p>
          <a:p>
            <a:pPr lvl="1"/>
            <a:r>
              <a:rPr lang="en-CA" dirty="0" smtClean="0"/>
              <a:t>Health Canada and Health Match BC advise that there are no solid statistics, but that they estimate that only between 5 and 20% of Canadians who trained in the US return to the US after completing their training.</a:t>
            </a:r>
          </a:p>
          <a:p>
            <a:pPr lvl="1"/>
            <a:r>
              <a:rPr lang="en-CA" dirty="0" smtClean="0"/>
              <a:t>Health Canada and the provinces DO NOT take this attrition rate into consideration when determining the number of SONs.</a:t>
            </a:r>
            <a:endParaRPr lang="en-CA" dirty="0"/>
          </a:p>
          <a:p>
            <a:endParaRPr lang="en-CA" dirty="0"/>
          </a:p>
        </p:txBody>
      </p:sp>
    </p:spTree>
    <p:extLst>
      <p:ext uri="{BB962C8B-B14F-4D97-AF65-F5344CB8AC3E}">
        <p14:creationId xmlns:p14="http://schemas.microsoft.com/office/powerpoint/2010/main" val="1738923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J1 Waivers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 </a:t>
            </a:r>
          </a:p>
          <a:p>
            <a:pPr marL="0" indent="0">
              <a:buNone/>
            </a:pPr>
            <a:r>
              <a:rPr lang="en-CA" dirty="0"/>
              <a:t>W</a:t>
            </a:r>
            <a:r>
              <a:rPr lang="en-CA" dirty="0" smtClean="0"/>
              <a:t>aivers </a:t>
            </a:r>
            <a:r>
              <a:rPr lang="en-CA" dirty="0"/>
              <a:t>are generally tied to return of </a:t>
            </a:r>
            <a:r>
              <a:rPr lang="en-CA" dirty="0" smtClean="0"/>
              <a:t>service in the US.</a:t>
            </a:r>
          </a:p>
          <a:p>
            <a:pPr marL="0" indent="0">
              <a:buNone/>
            </a:pPr>
            <a:r>
              <a:rPr lang="en-CA" dirty="0" smtClean="0"/>
              <a:t>There are several waiver programs, the most common of which is the Conrad-30.  See this American lawyer’s website to get some idea of what </a:t>
            </a:r>
            <a:r>
              <a:rPr lang="en-CA" dirty="0"/>
              <a:t>is available:  </a:t>
            </a:r>
            <a:r>
              <a:rPr lang="en-CA" dirty="0">
                <a:hlinkClick r:id="rId2"/>
              </a:rPr>
              <a:t>http://</a:t>
            </a:r>
            <a:r>
              <a:rPr lang="en-CA" dirty="0" smtClean="0">
                <a:hlinkClick r:id="rId2"/>
              </a:rPr>
              <a:t>shusterman.com/jwaiversfordoctors.html</a:t>
            </a:r>
            <a:endParaRPr lang="en-CA" dirty="0" smtClean="0"/>
          </a:p>
          <a:p>
            <a:r>
              <a:rPr lang="en-CA" dirty="0" smtClean="0"/>
              <a:t>Help with the waiver program can be obtained through the program or place where you are training or by contacting an American immigration lawyer.  A number of lawyers specialize in the medical field.  </a:t>
            </a:r>
            <a:r>
              <a:rPr lang="en-CA" dirty="0" err="1" smtClean="0"/>
              <a:t>Eg</a:t>
            </a:r>
            <a:r>
              <a:rPr lang="en-CA" dirty="0" smtClean="0"/>
              <a:t>. </a:t>
            </a:r>
            <a:r>
              <a:rPr lang="en-US" b="1" dirty="0"/>
              <a:t>Sarah K. Peterson </a:t>
            </a:r>
            <a:r>
              <a:rPr lang="en-US" b="1" dirty="0" smtClean="0"/>
              <a:t>Stensrud</a:t>
            </a:r>
            <a:r>
              <a:rPr lang="en-CA" dirty="0"/>
              <a:t> </a:t>
            </a:r>
            <a:r>
              <a:rPr lang="en-CA" dirty="0" smtClean="0"/>
              <a:t> </a:t>
            </a:r>
            <a:r>
              <a:rPr lang="en-US" u="sng" dirty="0" smtClean="0">
                <a:hlinkClick r:id="rId3"/>
              </a:rPr>
              <a:t>sarah@spsimmigration.com</a:t>
            </a:r>
            <a:r>
              <a:rPr lang="en-US" u="sng" dirty="0" smtClean="0"/>
              <a:t>.</a:t>
            </a:r>
            <a:endParaRPr lang="en-CA" dirty="0"/>
          </a:p>
          <a:p>
            <a:pPr marL="0" indent="0">
              <a:buNone/>
            </a:pPr>
            <a:endParaRPr lang="en-CA" dirty="0"/>
          </a:p>
        </p:txBody>
      </p:sp>
    </p:spTree>
    <p:extLst>
      <p:ext uri="{BB962C8B-B14F-4D97-AF65-F5344CB8AC3E}">
        <p14:creationId xmlns:p14="http://schemas.microsoft.com/office/powerpoint/2010/main" val="35009698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Statements of Needs (SONs):  How it works</a:t>
            </a:r>
            <a:endParaRPr lang="en-CA" b="1" dirty="0"/>
          </a:p>
        </p:txBody>
      </p:sp>
      <p:sp>
        <p:nvSpPr>
          <p:cNvPr id="3" name="Content Placeholder 2"/>
          <p:cNvSpPr>
            <a:spLocks noGrp="1"/>
          </p:cNvSpPr>
          <p:nvPr>
            <p:ph idx="1"/>
          </p:nvPr>
        </p:nvSpPr>
        <p:spPr/>
        <p:txBody>
          <a:bodyPr>
            <a:normAutofit fontScale="92500" lnSpcReduction="10000"/>
          </a:bodyPr>
          <a:lstStyle/>
          <a:p>
            <a:r>
              <a:rPr lang="en-CA" dirty="0" smtClean="0"/>
              <a:t>Issued by Health Canada.</a:t>
            </a:r>
          </a:p>
          <a:p>
            <a:r>
              <a:rPr lang="en-CA" dirty="0"/>
              <a:t>C</a:t>
            </a:r>
            <a:r>
              <a:rPr lang="en-CA" dirty="0" smtClean="0"/>
              <a:t>urrent policy: restrict issuing SONs and restrict the no. of Canadians training in the US. </a:t>
            </a:r>
          </a:p>
          <a:p>
            <a:r>
              <a:rPr lang="en-CA" dirty="0" smtClean="0"/>
              <a:t>Provinces give list of the number of each type of physician that they say they need.</a:t>
            </a:r>
          </a:p>
          <a:p>
            <a:r>
              <a:rPr lang="en-CA" dirty="0" smtClean="0"/>
              <a:t>These are added together and Health Canada publishes a List of Statements of Needs on its website.</a:t>
            </a:r>
          </a:p>
          <a:p>
            <a:r>
              <a:rPr lang="en-CA" dirty="0" smtClean="0"/>
              <a:t>Health Canada then hands out the SONs on a first come, first serve basis regardless of which province the applicant comes from or where he intends to practice.</a:t>
            </a:r>
          </a:p>
          <a:p>
            <a:r>
              <a:rPr lang="en-CA" dirty="0" smtClean="0"/>
              <a:t>There is no cost to Canada to have Canadians train in the US.</a:t>
            </a:r>
          </a:p>
        </p:txBody>
      </p:sp>
    </p:spTree>
    <p:extLst>
      <p:ext uri="{BB962C8B-B14F-4D97-AF65-F5344CB8AC3E}">
        <p14:creationId xmlns:p14="http://schemas.microsoft.com/office/powerpoint/2010/main" val="3895222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Changes as of 2016—limited SONs</a:t>
            </a:r>
            <a:endParaRPr lang="en-CA" b="1" dirty="0"/>
          </a:p>
        </p:txBody>
      </p:sp>
      <p:sp>
        <p:nvSpPr>
          <p:cNvPr id="3" name="Content Placeholder 2"/>
          <p:cNvSpPr>
            <a:spLocks noGrp="1"/>
          </p:cNvSpPr>
          <p:nvPr>
            <p:ph idx="1"/>
          </p:nvPr>
        </p:nvSpPr>
        <p:spPr/>
        <p:txBody>
          <a:bodyPr>
            <a:normAutofit fontScale="85000" lnSpcReduction="20000"/>
          </a:bodyPr>
          <a:lstStyle/>
          <a:p>
            <a:r>
              <a:rPr lang="en-CA" u="sng" dirty="0" smtClean="0"/>
              <a:t>No more unlimited endorsements of SONs</a:t>
            </a:r>
            <a:r>
              <a:rPr lang="en-CA" dirty="0" smtClean="0"/>
              <a:t>.  Previously programs such as family medicine, internal medicine, psychiatry, and other high need areas were unlimited.  This year everything is limited.</a:t>
            </a:r>
          </a:p>
          <a:p>
            <a:r>
              <a:rPr lang="en-CA" dirty="0" smtClean="0"/>
              <a:t>Result:  American programs have reported that they are less likely to interview and less likely to rank Canadian applicants.</a:t>
            </a:r>
          </a:p>
          <a:p>
            <a:pPr lvl="1"/>
            <a:r>
              <a:rPr lang="en-CA" dirty="0" smtClean="0"/>
              <a:t>Reason:  SONs are issued after an applicant matches.  If the applicant cannot get a J1, they cannot work.  This leaves the program short-staffed.  The hospitals are not prepared to take the risk of being left short-staffed.</a:t>
            </a:r>
          </a:p>
          <a:p>
            <a:pPr marL="457200" lvl="1" indent="0">
              <a:buNone/>
            </a:pPr>
            <a:endParaRPr lang="en-CA" dirty="0" smtClean="0"/>
          </a:p>
          <a:p>
            <a:pPr marL="457200" lvl="1" indent="0">
              <a:buNone/>
            </a:pPr>
            <a:r>
              <a:rPr lang="en-CA" dirty="0" smtClean="0"/>
              <a:t>In November, SON list amended by Health Canada to demonstrate that number approved in 2016 are greater than the numbers issued in 2015.  However, there is a warning that numbers are expected to be reduced in 2017.</a:t>
            </a:r>
          </a:p>
          <a:p>
            <a:pPr marL="457200" lvl="1" indent="0">
              <a:buNone/>
            </a:pPr>
            <a:endParaRPr lang="en-CA" dirty="0" smtClean="0"/>
          </a:p>
          <a:p>
            <a:pPr marL="457200" lvl="1" indent="0">
              <a:buNone/>
            </a:pPr>
            <a:r>
              <a:rPr lang="en-CA" dirty="0"/>
              <a:t>W</a:t>
            </a:r>
            <a:r>
              <a:rPr lang="en-CA" dirty="0" smtClean="0"/>
              <a:t>hy not provide unlimited SONs, like the rest of the world to ease American concerns?</a:t>
            </a:r>
          </a:p>
          <a:p>
            <a:pPr lvl="1"/>
            <a:r>
              <a:rPr lang="en-CA" dirty="0"/>
              <a:t>	</a:t>
            </a:r>
            <a:r>
              <a:rPr lang="en-CA" dirty="0" smtClean="0"/>
              <a:t>This question has been repeatedly ignored when we have asked it.</a:t>
            </a:r>
            <a:endParaRPr lang="en-CA" dirty="0"/>
          </a:p>
          <a:p>
            <a:pPr marL="457200" lvl="1" indent="0">
              <a:buNone/>
            </a:pPr>
            <a:r>
              <a:rPr lang="en-CA" dirty="0" smtClean="0"/>
              <a:t>  </a:t>
            </a:r>
            <a:endParaRPr lang="en-CA" dirty="0"/>
          </a:p>
        </p:txBody>
      </p:sp>
    </p:spTree>
    <p:extLst>
      <p:ext uri="{BB962C8B-B14F-4D97-AF65-F5344CB8AC3E}">
        <p14:creationId xmlns:p14="http://schemas.microsoft.com/office/powerpoint/2010/main" val="1040692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Changes effective 2016—Restricted </a:t>
            </a:r>
            <a:r>
              <a:rPr lang="en-CA" b="1" dirty="0" err="1" smtClean="0"/>
              <a:t>Subspecialization</a:t>
            </a:r>
            <a:endParaRPr lang="en-CA" b="1" dirty="0"/>
          </a:p>
        </p:txBody>
      </p:sp>
      <p:sp>
        <p:nvSpPr>
          <p:cNvPr id="3" name="Content Placeholder 2"/>
          <p:cNvSpPr>
            <a:spLocks noGrp="1"/>
          </p:cNvSpPr>
          <p:nvPr>
            <p:ph idx="1"/>
          </p:nvPr>
        </p:nvSpPr>
        <p:spPr/>
        <p:txBody>
          <a:bodyPr>
            <a:normAutofit fontScale="70000" lnSpcReduction="20000"/>
          </a:bodyPr>
          <a:lstStyle/>
          <a:p>
            <a:r>
              <a:rPr lang="en-CA" u="sng" dirty="0" smtClean="0"/>
              <a:t>SONs for subspecialty training were initially eliminated for 2017 </a:t>
            </a:r>
            <a:r>
              <a:rPr lang="en-CA" dirty="0" smtClean="0"/>
              <a:t>for those who trained in the US except for one year subspecialty programs.  This left those in programs where the American training program is shorter than Canada’s at significant risk of inability to become eligible to be certified in Canada.</a:t>
            </a:r>
          </a:p>
          <a:p>
            <a:pPr lvl="1"/>
            <a:r>
              <a:rPr lang="en-CA" dirty="0" smtClean="0"/>
              <a:t>In November, </a:t>
            </a:r>
            <a:r>
              <a:rPr lang="en-CA" dirty="0" smtClean="0"/>
              <a:t>2015 policy </a:t>
            </a:r>
            <a:r>
              <a:rPr lang="en-CA" dirty="0" smtClean="0"/>
              <a:t>modified:</a:t>
            </a:r>
          </a:p>
          <a:p>
            <a:pPr lvl="2"/>
            <a:r>
              <a:rPr lang="en-CA" dirty="0" smtClean="0"/>
              <a:t> Grandfathering </a:t>
            </a:r>
            <a:r>
              <a:rPr lang="en-CA" dirty="0"/>
              <a:t>of those in </a:t>
            </a:r>
            <a:r>
              <a:rPr lang="en-CA" dirty="0" smtClean="0"/>
              <a:t>residency in 2015</a:t>
            </a:r>
            <a:endParaRPr lang="en-CA" dirty="0"/>
          </a:p>
          <a:p>
            <a:pPr lvl="2"/>
            <a:r>
              <a:rPr lang="en-CA" dirty="0"/>
              <a:t>Recognition that with the new policy there was virtually no opportunity to complete training with a one year program in pediatrics and obstetrics/gynecology.  Subspecialties </a:t>
            </a:r>
            <a:r>
              <a:rPr lang="en-CA" dirty="0" smtClean="0"/>
              <a:t>in these areas will </a:t>
            </a:r>
            <a:r>
              <a:rPr lang="en-CA" dirty="0"/>
              <a:t>continue to be endorsed.</a:t>
            </a:r>
          </a:p>
          <a:p>
            <a:pPr marL="457200" lvl="1" indent="0">
              <a:buNone/>
            </a:pPr>
            <a:endParaRPr lang="en-CA" dirty="0"/>
          </a:p>
          <a:p>
            <a:pPr marL="457200" lvl="1" indent="0">
              <a:buNone/>
            </a:pPr>
            <a:r>
              <a:rPr lang="en-CA" dirty="0"/>
              <a:t>For those wanting to enter internal medicine, Health </a:t>
            </a:r>
            <a:r>
              <a:rPr lang="en-CA" dirty="0" smtClean="0"/>
              <a:t>Canada continued to restrict SONs in this area to one year programs.  One year programs </a:t>
            </a:r>
            <a:r>
              <a:rPr lang="en-CA" dirty="0"/>
              <a:t>are </a:t>
            </a:r>
            <a:r>
              <a:rPr lang="en-CA" dirty="0" smtClean="0"/>
              <a:t>almost exclusively </a:t>
            </a:r>
            <a:r>
              <a:rPr lang="en-CA" dirty="0"/>
              <a:t>available in geriatrics and palliative </a:t>
            </a:r>
            <a:r>
              <a:rPr lang="en-CA" dirty="0" smtClean="0"/>
              <a:t>care only.  Health Canada states that it has confirmed that there are sufficient programs available to enable those in internal medicine to be able to complete the extra year required to be certified in certified in Canada.  (We have been unable to verify that this is the case.)</a:t>
            </a:r>
            <a:endParaRPr lang="en-CA" dirty="0"/>
          </a:p>
          <a:p>
            <a:pPr marL="457200" lvl="1" indent="0">
              <a:buNone/>
            </a:pPr>
            <a:endParaRPr lang="en-CA" dirty="0"/>
          </a:p>
          <a:p>
            <a:pPr marL="457200" lvl="1" indent="0">
              <a:buNone/>
            </a:pPr>
            <a:r>
              <a:rPr lang="en-CA" dirty="0" smtClean="0"/>
              <a:t>Reason for restriction on internal medicine subspecialty reason:  </a:t>
            </a:r>
            <a:r>
              <a:rPr lang="en-CA" dirty="0"/>
              <a:t>Health Canada </a:t>
            </a:r>
            <a:r>
              <a:rPr lang="en-CA" dirty="0" smtClean="0"/>
              <a:t>states it wants </a:t>
            </a:r>
            <a:r>
              <a:rPr lang="en-CA" dirty="0"/>
              <a:t>to have those in internal medicine home as generalists.</a:t>
            </a:r>
          </a:p>
          <a:p>
            <a:endParaRPr lang="en-CA" dirty="0" smtClean="0"/>
          </a:p>
          <a:p>
            <a:r>
              <a:rPr lang="en-CA" dirty="0" smtClean="0"/>
              <a:t>Unlimited endorsement of subspecialty training for those who trained in Canada continued.</a:t>
            </a:r>
          </a:p>
          <a:p>
            <a:pPr marL="0" indent="0">
              <a:buNone/>
            </a:pPr>
            <a:endParaRPr lang="en-CA" dirty="0" smtClean="0"/>
          </a:p>
        </p:txBody>
      </p:sp>
    </p:spTree>
    <p:extLst>
      <p:ext uri="{BB962C8B-B14F-4D97-AF65-F5344CB8AC3E}">
        <p14:creationId xmlns:p14="http://schemas.microsoft.com/office/powerpoint/2010/main" val="349870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Acronyms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SOCASMA—Society of Canadians Studying Medicine Abroad</a:t>
            </a:r>
          </a:p>
          <a:p>
            <a:r>
              <a:rPr lang="en-CA" dirty="0" smtClean="0"/>
              <a:t>SONs—Statements of Needs</a:t>
            </a:r>
          </a:p>
          <a:p>
            <a:r>
              <a:rPr lang="en-CA" dirty="0" smtClean="0"/>
              <a:t>ROS—return of service contract</a:t>
            </a:r>
          </a:p>
          <a:p>
            <a:r>
              <a:rPr lang="en-CA" dirty="0" smtClean="0"/>
              <a:t>CMG—Canadian medical school graduate</a:t>
            </a:r>
          </a:p>
          <a:p>
            <a:pPr lvl="1"/>
            <a:r>
              <a:rPr lang="en-CA" dirty="0" smtClean="0"/>
              <a:t>Graduates from Canadian medical schools</a:t>
            </a:r>
          </a:p>
          <a:p>
            <a:pPr lvl="1"/>
            <a:r>
              <a:rPr lang="en-CA" dirty="0" smtClean="0"/>
              <a:t>Graduates from American LCME accredited medical schools</a:t>
            </a:r>
          </a:p>
          <a:p>
            <a:r>
              <a:rPr lang="en-CA" dirty="0" smtClean="0"/>
              <a:t>CSA—Canadians studying medicine abroad  (Us)</a:t>
            </a:r>
          </a:p>
          <a:p>
            <a:r>
              <a:rPr lang="en-CA" dirty="0" smtClean="0"/>
              <a:t>IMG—International Medical graduates</a:t>
            </a:r>
          </a:p>
          <a:p>
            <a:pPr lvl="1"/>
            <a:r>
              <a:rPr lang="en-CA" dirty="0" smtClean="0"/>
              <a:t>Canadians studying medicine abroad (people who were born/and or raised in Canada and choose to study medicine abroad)</a:t>
            </a:r>
          </a:p>
          <a:p>
            <a:pPr lvl="1"/>
            <a:r>
              <a:rPr lang="en-CA" dirty="0" smtClean="0"/>
              <a:t>Immigrant physicians (physicians who were educated and trained as physicians in their home country, immigrated to Canada, and now seek to qualify to practice in Canada.  This is distinct from foreign physicians who are recruited for the specific purpose of coming to Canada from a country whose training is recognized in Canada for the purpose of meeting the doctor shortage in Canada.)</a:t>
            </a:r>
          </a:p>
          <a:p>
            <a:pPr lvl="1"/>
            <a:endParaRPr lang="en-CA" dirty="0"/>
          </a:p>
          <a:p>
            <a:pPr marL="457200" lvl="1" indent="0">
              <a:buNone/>
            </a:pPr>
            <a:endParaRPr lang="en-CA" dirty="0" smtClean="0"/>
          </a:p>
        </p:txBody>
      </p:sp>
    </p:spTree>
    <p:extLst>
      <p:ext uri="{BB962C8B-B14F-4D97-AF65-F5344CB8AC3E}">
        <p14:creationId xmlns:p14="http://schemas.microsoft.com/office/powerpoint/2010/main" val="6998865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can you do if you do not get a SON?</a:t>
            </a:r>
            <a:endParaRPr lang="en-CA" b="1" dirty="0"/>
          </a:p>
        </p:txBody>
      </p:sp>
      <p:sp>
        <p:nvSpPr>
          <p:cNvPr id="3" name="Content Placeholder 2"/>
          <p:cNvSpPr>
            <a:spLocks noGrp="1"/>
          </p:cNvSpPr>
          <p:nvPr>
            <p:ph idx="1"/>
          </p:nvPr>
        </p:nvSpPr>
        <p:spPr/>
        <p:txBody>
          <a:bodyPr>
            <a:normAutofit lnSpcReduction="10000"/>
          </a:bodyPr>
          <a:lstStyle/>
          <a:p>
            <a:r>
              <a:rPr lang="en-CA" dirty="0" smtClean="0"/>
              <a:t>Ask the provincial Ministry of Health in your province for reconsideration.  (You can also try another province.)</a:t>
            </a:r>
          </a:p>
          <a:p>
            <a:r>
              <a:rPr lang="en-CA" dirty="0" smtClean="0"/>
              <a:t>Letter should contain:</a:t>
            </a:r>
          </a:p>
          <a:p>
            <a:pPr lvl="1"/>
            <a:r>
              <a:rPr lang="en-CA" dirty="0" smtClean="0"/>
              <a:t>Personal hardship.</a:t>
            </a:r>
          </a:p>
          <a:p>
            <a:pPr lvl="1"/>
            <a:r>
              <a:rPr lang="en-CA" dirty="0" smtClean="0"/>
              <a:t>Information that there is a need.</a:t>
            </a:r>
          </a:p>
          <a:p>
            <a:pPr lvl="2"/>
            <a:r>
              <a:rPr lang="en-CA" dirty="0" smtClean="0"/>
              <a:t>Job vacancies</a:t>
            </a:r>
          </a:p>
          <a:p>
            <a:pPr lvl="2"/>
            <a:r>
              <a:rPr lang="en-CA" dirty="0" smtClean="0"/>
              <a:t>Other evidence that indicates there is a need for physicians in Canada in the area in which you are looking to train</a:t>
            </a:r>
            <a:endParaRPr lang="en-CA" dirty="0"/>
          </a:p>
          <a:p>
            <a:pPr lvl="2"/>
            <a:r>
              <a:rPr lang="en-CA" dirty="0" smtClean="0"/>
              <a:t>Statement from a prospective employer</a:t>
            </a:r>
          </a:p>
          <a:p>
            <a:pPr lvl="2"/>
            <a:endParaRPr lang="en-CA" dirty="0"/>
          </a:p>
          <a:p>
            <a:pPr marL="914400" lvl="2" indent="0">
              <a:buNone/>
            </a:pPr>
            <a:r>
              <a:rPr lang="en-CA" dirty="0" smtClean="0"/>
              <a:t>As you see information about need in your field, capture it and save it.  Time is short after you match.</a:t>
            </a:r>
          </a:p>
        </p:txBody>
      </p:sp>
    </p:spTree>
    <p:extLst>
      <p:ext uri="{BB962C8B-B14F-4D97-AF65-F5344CB8AC3E}">
        <p14:creationId xmlns:p14="http://schemas.microsoft.com/office/powerpoint/2010/main" val="10385483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Opportunity for IMGs in Canada</a:t>
            </a:r>
            <a:endParaRPr lang="en-CA" b="1" dirty="0"/>
          </a:p>
        </p:txBody>
      </p:sp>
      <p:sp>
        <p:nvSpPr>
          <p:cNvPr id="3" name="Content Placeholder 2"/>
          <p:cNvSpPr>
            <a:spLocks noGrp="1"/>
          </p:cNvSpPr>
          <p:nvPr>
            <p:ph idx="1"/>
          </p:nvPr>
        </p:nvSpPr>
        <p:spPr/>
        <p:txBody>
          <a:bodyPr>
            <a:normAutofit fontScale="92500"/>
          </a:bodyPr>
          <a:lstStyle/>
          <a:p>
            <a:r>
              <a:rPr lang="en-CA" dirty="0" smtClean="0"/>
              <a:t>Between 2010 and 2012: improvement to access with increased number of positions in the IMG stream and reduced barriers.</a:t>
            </a:r>
          </a:p>
          <a:p>
            <a:r>
              <a:rPr lang="en-CA" dirty="0" smtClean="0"/>
              <a:t>The trend of improvement is now reversing.</a:t>
            </a:r>
          </a:p>
          <a:p>
            <a:r>
              <a:rPr lang="en-CA" dirty="0" smtClean="0"/>
              <a:t>Since 2013, despite 4.3 million Canadians being without family doctors and waiting lists to see specialists exceeding the approved standard, government talk is that there is an oversupply of physicians in Canada.</a:t>
            </a:r>
          </a:p>
          <a:p>
            <a:pPr lvl="1"/>
            <a:r>
              <a:rPr lang="en-CA" dirty="0" smtClean="0"/>
              <a:t>Barer (UBC economist states:  </a:t>
            </a:r>
            <a:r>
              <a:rPr lang="en-CA" dirty="0" smtClean="0"/>
              <a:t>As more CMGs graduate, CSAs should realize there is little room for them.</a:t>
            </a:r>
          </a:p>
          <a:p>
            <a:pPr lvl="1"/>
            <a:r>
              <a:rPr lang="en-CA" dirty="0" smtClean="0"/>
              <a:t>RCPSC:  reports of unemployment in some specialties.</a:t>
            </a:r>
          </a:p>
          <a:p>
            <a:pPr lvl="1"/>
            <a:r>
              <a:rPr lang="en-CA" dirty="0" smtClean="0"/>
              <a:t>Ontario </a:t>
            </a:r>
            <a:r>
              <a:rPr lang="en-CA" dirty="0" smtClean="0"/>
              <a:t>reduced </a:t>
            </a:r>
            <a:r>
              <a:rPr lang="en-CA" dirty="0" smtClean="0"/>
              <a:t>residency positions </a:t>
            </a:r>
            <a:r>
              <a:rPr lang="en-CA" dirty="0" smtClean="0"/>
              <a:t>for 2016</a:t>
            </a:r>
            <a:r>
              <a:rPr lang="en-CA" dirty="0" smtClean="0"/>
              <a:t> </a:t>
            </a:r>
            <a:r>
              <a:rPr lang="en-CA" dirty="0" smtClean="0"/>
              <a:t>for both IMGs (25) and CMGs (25).</a:t>
            </a:r>
          </a:p>
          <a:p>
            <a:pPr lvl="1"/>
            <a:r>
              <a:rPr lang="en-CA" dirty="0" smtClean="0"/>
              <a:t>Gateway to American training is being limited.</a:t>
            </a:r>
          </a:p>
        </p:txBody>
      </p:sp>
    </p:spTree>
    <p:extLst>
      <p:ext uri="{BB962C8B-B14F-4D97-AF65-F5344CB8AC3E}">
        <p14:creationId xmlns:p14="http://schemas.microsoft.com/office/powerpoint/2010/main" val="35972769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Barer position:  “</a:t>
            </a:r>
            <a:r>
              <a:rPr lang="en-CA" b="1" dirty="0" smtClean="0"/>
              <a:t>False </a:t>
            </a:r>
            <a:r>
              <a:rPr lang="en-CA" b="1" dirty="0"/>
              <a:t>hope for Canadians who study medicine </a:t>
            </a:r>
            <a:r>
              <a:rPr lang="en-CA" b="1" dirty="0" smtClean="0"/>
              <a:t>abroad”</a:t>
            </a:r>
            <a:r>
              <a:rPr lang="en-CA" dirty="0" smtClean="0"/>
              <a:t> (CMAJ April 15, 2014 184(7)</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“It would seem </a:t>
            </a:r>
            <a:r>
              <a:rPr lang="en-CA" dirty="0"/>
              <a:t>reasonable for policy- makers </a:t>
            </a:r>
            <a:r>
              <a:rPr lang="en-CA" dirty="0" smtClean="0"/>
              <a:t>in both </a:t>
            </a:r>
            <a:r>
              <a:rPr lang="en-CA" dirty="0"/>
              <a:t>government and medicine to </a:t>
            </a:r>
            <a:r>
              <a:rPr lang="en-CA" dirty="0" smtClean="0"/>
              <a:t>be crystal </a:t>
            </a:r>
            <a:r>
              <a:rPr lang="en-CA" dirty="0"/>
              <a:t>clear about the prospects for </a:t>
            </a:r>
            <a:r>
              <a:rPr lang="en-CA" dirty="0" smtClean="0"/>
              <a:t>foreign-trained </a:t>
            </a:r>
            <a:r>
              <a:rPr lang="en-CA" dirty="0"/>
              <a:t>Canadian </a:t>
            </a:r>
            <a:r>
              <a:rPr lang="en-CA" dirty="0" smtClean="0"/>
              <a:t>physicians expecting </a:t>
            </a:r>
            <a:r>
              <a:rPr lang="en-CA" dirty="0"/>
              <a:t>to return to Canada to </a:t>
            </a:r>
            <a:r>
              <a:rPr lang="en-CA" dirty="0" smtClean="0"/>
              <a:t>practise. Anything </a:t>
            </a:r>
            <a:r>
              <a:rPr lang="en-CA" dirty="0"/>
              <a:t>less seems </a:t>
            </a:r>
            <a:r>
              <a:rPr lang="en-CA" dirty="0" smtClean="0"/>
              <a:t>irresponsible…”</a:t>
            </a:r>
          </a:p>
          <a:p>
            <a:r>
              <a:rPr lang="en-CA" dirty="0" smtClean="0"/>
              <a:t>The underlying premise:</a:t>
            </a:r>
          </a:p>
          <a:p>
            <a:pPr lvl="1"/>
            <a:r>
              <a:rPr lang="en-CA" dirty="0" smtClean="0"/>
              <a:t>Canadian and American medical school graduates are entitled to become doctors in Canada regardless of whether or not there are other Canadian citizens and permanent residents who are equal or better candidates.</a:t>
            </a:r>
          </a:p>
          <a:p>
            <a:pPr lvl="1"/>
            <a:r>
              <a:rPr lang="en-CA" dirty="0" smtClean="0"/>
              <a:t>Canadians are not entitled to study where they choose</a:t>
            </a:r>
            <a:r>
              <a:rPr lang="en-CA" dirty="0"/>
              <a:t>. </a:t>
            </a:r>
            <a:endParaRPr lang="en-CA" dirty="0" smtClean="0"/>
          </a:p>
          <a:p>
            <a:pPr lvl="1"/>
            <a:r>
              <a:rPr lang="en-CA" dirty="0" smtClean="0"/>
              <a:t>CSAs </a:t>
            </a:r>
            <a:r>
              <a:rPr lang="en-CA" dirty="0"/>
              <a:t>are not equal.</a:t>
            </a:r>
          </a:p>
          <a:p>
            <a:pPr lvl="1"/>
            <a:r>
              <a:rPr lang="en-CA" dirty="0" smtClean="0"/>
              <a:t>CSAs </a:t>
            </a:r>
            <a:r>
              <a:rPr lang="en-CA" dirty="0"/>
              <a:t>can only return to Canada to compete for residency jobs if there are not enough Canadian and American medical school graduates to meet Canadian physician needs</a:t>
            </a:r>
            <a:r>
              <a:rPr lang="en-CA" dirty="0" smtClean="0"/>
              <a:t>.</a:t>
            </a:r>
          </a:p>
          <a:p>
            <a:pPr lvl="1"/>
            <a:r>
              <a:rPr lang="en-CA" dirty="0" smtClean="0"/>
              <a:t>Immigrant physicians who came to Canada for a better life are not entitled to full inclusion and the opportunity available to those who were educated in medical schools in Canada or the US regardless of how outstanding they may be.</a:t>
            </a:r>
          </a:p>
          <a:p>
            <a:pPr marL="457200" lvl="1" indent="0">
              <a:buNone/>
            </a:pPr>
            <a:endParaRPr lang="en-CA" dirty="0" smtClean="0"/>
          </a:p>
          <a:p>
            <a:pPr marL="457200" lvl="1" indent="0">
              <a:buNone/>
            </a:pPr>
            <a:r>
              <a:rPr lang="en-CA" dirty="0" smtClean="0"/>
              <a:t>Currently, the consequence of studying and training in medicine as a global citizen in Canada  is to lose the right to equal opportunity in the field of medicine.</a:t>
            </a:r>
          </a:p>
          <a:p>
            <a:pPr marL="457200" lvl="1" indent="0">
              <a:buNone/>
            </a:pPr>
            <a:endParaRPr lang="en-CA" dirty="0"/>
          </a:p>
        </p:txBody>
      </p:sp>
    </p:spTree>
    <p:extLst>
      <p:ext uri="{BB962C8B-B14F-4D97-AF65-F5344CB8AC3E}">
        <p14:creationId xmlns:p14="http://schemas.microsoft.com/office/powerpoint/2010/main" val="11227766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Legal Action:  Is Health Canada’s policy re SONs sound and consistent with legal principles of government administration?</a:t>
            </a:r>
            <a:endParaRPr lang="en-CA" b="1" dirty="0"/>
          </a:p>
        </p:txBody>
      </p:sp>
      <p:sp>
        <p:nvSpPr>
          <p:cNvPr id="3" name="Content Placeholder 2"/>
          <p:cNvSpPr>
            <a:spLocks noGrp="1"/>
          </p:cNvSpPr>
          <p:nvPr>
            <p:ph idx="1"/>
          </p:nvPr>
        </p:nvSpPr>
        <p:spPr>
          <a:xfrm>
            <a:off x="838200" y="1839273"/>
            <a:ext cx="10515600" cy="4351338"/>
          </a:xfrm>
        </p:spPr>
        <p:txBody>
          <a:bodyPr>
            <a:normAutofit/>
          </a:bodyPr>
          <a:lstStyle/>
          <a:p>
            <a:pPr lvl="1"/>
            <a:r>
              <a:rPr lang="en-CA" dirty="0" smtClean="0"/>
              <a:t>SOCASMA thinks not.</a:t>
            </a:r>
            <a:endParaRPr lang="en-CA" dirty="0"/>
          </a:p>
          <a:p>
            <a:pPr lvl="1"/>
            <a:r>
              <a:rPr lang="en-CA" dirty="0"/>
              <a:t>Arbitrary and not consistent with the intended purpose of determining what Canada’s physician needs are.</a:t>
            </a:r>
          </a:p>
          <a:p>
            <a:pPr lvl="2"/>
            <a:r>
              <a:rPr lang="en-CA" dirty="0"/>
              <a:t>Family medicine example.  </a:t>
            </a:r>
          </a:p>
          <a:p>
            <a:pPr lvl="3"/>
            <a:r>
              <a:rPr lang="en-CA" dirty="0"/>
              <a:t>4.3 million Canadians all over Canada who do not have access to a family doctor.  </a:t>
            </a:r>
          </a:p>
          <a:p>
            <a:pPr lvl="3"/>
            <a:r>
              <a:rPr lang="en-CA" dirty="0" smtClean="0"/>
              <a:t>900,000  </a:t>
            </a:r>
            <a:r>
              <a:rPr lang="en-CA" dirty="0"/>
              <a:t>people from Ontario are not attached to a family doctor, </a:t>
            </a:r>
            <a:r>
              <a:rPr lang="en-CA" dirty="0" smtClean="0"/>
              <a:t>yet Health </a:t>
            </a:r>
            <a:r>
              <a:rPr lang="en-CA" dirty="0"/>
              <a:t>Canada accepted that </a:t>
            </a:r>
            <a:r>
              <a:rPr lang="en-CA" dirty="0" smtClean="0"/>
              <a:t>0 </a:t>
            </a:r>
            <a:r>
              <a:rPr lang="en-CA" dirty="0"/>
              <a:t>family physicians are needed in </a:t>
            </a:r>
            <a:r>
              <a:rPr lang="en-CA" dirty="0" smtClean="0"/>
              <a:t>Ontario.</a:t>
            </a:r>
            <a:endParaRPr lang="en-CA" dirty="0"/>
          </a:p>
          <a:p>
            <a:pPr lvl="2"/>
            <a:r>
              <a:rPr lang="en-CA" dirty="0"/>
              <a:t>Subspecialty example.</a:t>
            </a:r>
          </a:p>
          <a:p>
            <a:pPr lvl="3"/>
            <a:r>
              <a:rPr lang="en-CA" dirty="0"/>
              <a:t>If you are trained </a:t>
            </a:r>
            <a:r>
              <a:rPr lang="en-CA" dirty="0" smtClean="0"/>
              <a:t>and certified in </a:t>
            </a:r>
            <a:r>
              <a:rPr lang="en-CA" dirty="0"/>
              <a:t>the US and ask Health Canada if there is a need for subspecialists, the answer is we don’t need </a:t>
            </a:r>
            <a:r>
              <a:rPr lang="en-CA" dirty="0" smtClean="0"/>
              <a:t>any subspecialists.</a:t>
            </a:r>
            <a:endParaRPr lang="en-CA" dirty="0"/>
          </a:p>
          <a:p>
            <a:pPr lvl="3"/>
            <a:r>
              <a:rPr lang="en-CA" dirty="0"/>
              <a:t>If you are trained </a:t>
            </a:r>
            <a:r>
              <a:rPr lang="en-CA" dirty="0" smtClean="0"/>
              <a:t>and certified in </a:t>
            </a:r>
            <a:r>
              <a:rPr lang="en-CA" dirty="0"/>
              <a:t>Canada and ask Health Canada if there is a need for subspecialists, the answer is we have an unlimited </a:t>
            </a:r>
            <a:r>
              <a:rPr lang="en-CA" dirty="0" smtClean="0"/>
              <a:t>need for subspecialists.</a:t>
            </a:r>
          </a:p>
          <a:p>
            <a:pPr marL="1371600" lvl="3" indent="0">
              <a:buNone/>
            </a:pPr>
            <a:endParaRPr lang="en-CA" dirty="0" smtClean="0"/>
          </a:p>
        </p:txBody>
      </p:sp>
    </p:spTree>
    <p:extLst>
      <p:ext uri="{BB962C8B-B14F-4D97-AF65-F5344CB8AC3E}">
        <p14:creationId xmlns:p14="http://schemas.microsoft.com/office/powerpoint/2010/main" val="25302533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Canadian Residency:  Q:  What do we want?</a:t>
            </a:r>
            <a:br>
              <a:rPr lang="en-CA" dirty="0" smtClean="0"/>
            </a:br>
            <a:r>
              <a:rPr lang="en-CA" dirty="0" smtClean="0"/>
              <a:t>A:  The right to compete on merit.   The right to freedom.  The right to equality.</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Access to residency training should be consistent with the principles of a free and democratic society where every person is valued on the basis of considerations relevant to the job.</a:t>
            </a:r>
          </a:p>
          <a:p>
            <a:endParaRPr lang="en-CA" dirty="0" smtClean="0"/>
          </a:p>
          <a:p>
            <a:r>
              <a:rPr lang="en-CA" dirty="0" smtClean="0"/>
              <a:t>Selection into residency training should be based on knowledge, clinical skills, and other characteristics relevant to the job.</a:t>
            </a:r>
          </a:p>
          <a:p>
            <a:pPr marL="0" indent="0">
              <a:buNone/>
            </a:pPr>
            <a:endParaRPr lang="en-CA" dirty="0" smtClean="0"/>
          </a:p>
          <a:p>
            <a:r>
              <a:rPr lang="en-CA" dirty="0" smtClean="0"/>
              <a:t>Once a Canadian IMG has passed the MCCEE and NAC OSCE which proves that he has the knowledge and skills of a “Canadian medical school graduate”, there is no legally justifiable reason why he should be refused the right to compete in the main stream</a:t>
            </a:r>
            <a:r>
              <a:rPr lang="en-CA" dirty="0"/>
              <a:t>. </a:t>
            </a:r>
            <a:r>
              <a:rPr lang="en-CA" dirty="0" smtClean="0"/>
              <a:t> </a:t>
            </a:r>
          </a:p>
          <a:p>
            <a:pPr lvl="1"/>
            <a:r>
              <a:rPr lang="en-CA" dirty="0" smtClean="0"/>
              <a:t>The purpose of national standard exams is to overcome institutional accreditation so that international graduates can participate in society.</a:t>
            </a:r>
            <a:endParaRPr lang="en-CA" dirty="0"/>
          </a:p>
        </p:txBody>
      </p:sp>
    </p:spTree>
    <p:extLst>
      <p:ext uri="{BB962C8B-B14F-4D97-AF65-F5344CB8AC3E}">
        <p14:creationId xmlns:p14="http://schemas.microsoft.com/office/powerpoint/2010/main" val="1362016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IMG Stream?</a:t>
            </a:r>
            <a:endParaRPr lang="en-CA" b="1" dirty="0"/>
          </a:p>
        </p:txBody>
      </p:sp>
      <p:sp>
        <p:nvSpPr>
          <p:cNvPr id="3" name="Content Placeholder 2"/>
          <p:cNvSpPr>
            <a:spLocks noGrp="1"/>
          </p:cNvSpPr>
          <p:nvPr>
            <p:ph idx="1"/>
          </p:nvPr>
        </p:nvSpPr>
        <p:spPr/>
        <p:txBody>
          <a:bodyPr/>
          <a:lstStyle/>
          <a:p>
            <a:r>
              <a:rPr lang="en-CA" dirty="0" smtClean="0"/>
              <a:t>SOCASMA contends that the IMG stream should </a:t>
            </a:r>
            <a:r>
              <a:rPr lang="en-CA" dirty="0" smtClean="0"/>
              <a:t>stay in place as an affirmative action stream.</a:t>
            </a:r>
          </a:p>
          <a:p>
            <a:pPr lvl="1"/>
            <a:r>
              <a:rPr lang="en-CA" dirty="0" smtClean="0"/>
              <a:t>Until prejudice is reduced </a:t>
            </a:r>
            <a:r>
              <a:rPr lang="en-CA" dirty="0" smtClean="0"/>
              <a:t>against IMGs.</a:t>
            </a:r>
            <a:endParaRPr lang="en-CA" dirty="0"/>
          </a:p>
        </p:txBody>
      </p:sp>
    </p:spTree>
    <p:extLst>
      <p:ext uri="{BB962C8B-B14F-4D97-AF65-F5344CB8AC3E}">
        <p14:creationId xmlns:p14="http://schemas.microsoft.com/office/powerpoint/2010/main" val="7309689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Can You Help?</a:t>
            </a:r>
            <a:endParaRPr lang="en-CA" dirty="0"/>
          </a:p>
        </p:txBody>
      </p:sp>
      <p:sp>
        <p:nvSpPr>
          <p:cNvPr id="3" name="Content Placeholder 2"/>
          <p:cNvSpPr>
            <a:spLocks noGrp="1"/>
          </p:cNvSpPr>
          <p:nvPr>
            <p:ph idx="1"/>
          </p:nvPr>
        </p:nvSpPr>
        <p:spPr/>
        <p:txBody>
          <a:bodyPr>
            <a:normAutofit/>
          </a:bodyPr>
          <a:lstStyle/>
          <a:p>
            <a:pPr lvl="1"/>
            <a:r>
              <a:rPr lang="en-CA" dirty="0" smtClean="0"/>
              <a:t>Support each other</a:t>
            </a:r>
          </a:p>
          <a:p>
            <a:pPr lvl="1"/>
            <a:r>
              <a:rPr lang="en-CA" dirty="0" smtClean="0"/>
              <a:t>Share what you have learned on our Facebook page</a:t>
            </a:r>
          </a:p>
          <a:p>
            <a:pPr lvl="1"/>
            <a:r>
              <a:rPr lang="en-CA" dirty="0" smtClean="0"/>
              <a:t>Voice your complaints</a:t>
            </a:r>
          </a:p>
          <a:p>
            <a:pPr lvl="1"/>
            <a:r>
              <a:rPr lang="en-CA" dirty="0" smtClean="0"/>
              <a:t>Fight for your </a:t>
            </a:r>
            <a:r>
              <a:rPr lang="en-CA" dirty="0" smtClean="0"/>
              <a:t>rights</a:t>
            </a:r>
          </a:p>
          <a:p>
            <a:pPr marL="457200" lvl="1" indent="0">
              <a:buNone/>
            </a:pPr>
            <a:endParaRPr lang="en-CA" dirty="0"/>
          </a:p>
        </p:txBody>
      </p:sp>
    </p:spTree>
    <p:extLst>
      <p:ext uri="{BB962C8B-B14F-4D97-AF65-F5344CB8AC3E}">
        <p14:creationId xmlns:p14="http://schemas.microsoft.com/office/powerpoint/2010/main" val="164915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Choosing Area of Practice</a:t>
            </a:r>
            <a:endParaRPr lang="en-CA" dirty="0"/>
          </a:p>
        </p:txBody>
      </p:sp>
      <p:sp>
        <p:nvSpPr>
          <p:cNvPr id="3" name="Content Placeholder 2"/>
          <p:cNvSpPr>
            <a:spLocks noGrp="1"/>
          </p:cNvSpPr>
          <p:nvPr>
            <p:ph idx="1"/>
          </p:nvPr>
        </p:nvSpPr>
        <p:spPr/>
        <p:txBody>
          <a:bodyPr/>
          <a:lstStyle/>
          <a:p>
            <a:r>
              <a:rPr lang="en-CA" dirty="0" smtClean="0"/>
              <a:t>Have a look at Specialty </a:t>
            </a:r>
            <a:r>
              <a:rPr lang="en-CA" dirty="0"/>
              <a:t>profile:  </a:t>
            </a:r>
            <a:r>
              <a:rPr lang="en-CA" dirty="0">
                <a:hlinkClick r:id="rId2"/>
              </a:rPr>
              <a:t>https://</a:t>
            </a:r>
            <a:r>
              <a:rPr lang="en-CA" dirty="0" smtClean="0">
                <a:hlinkClick r:id="rId2"/>
              </a:rPr>
              <a:t>www.cma.ca/En/Pages/specialty-profiles.aspx</a:t>
            </a:r>
            <a:endParaRPr lang="en-CA" dirty="0" smtClean="0"/>
          </a:p>
          <a:p>
            <a:endParaRPr lang="en-CA" dirty="0"/>
          </a:p>
          <a:p>
            <a:r>
              <a:rPr lang="en-CA" dirty="0"/>
              <a:t>r</a:t>
            </a:r>
            <a:r>
              <a:rPr lang="en-CA" dirty="0" smtClean="0"/>
              <a:t>cpsc.ca—Search employment</a:t>
            </a:r>
            <a:endParaRPr lang="en-CA" dirty="0"/>
          </a:p>
        </p:txBody>
      </p:sp>
    </p:spTree>
    <p:extLst>
      <p:ext uri="{BB962C8B-B14F-4D97-AF65-F5344CB8AC3E}">
        <p14:creationId xmlns:p14="http://schemas.microsoft.com/office/powerpoint/2010/main" val="2988910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sooner the better</a:t>
            </a:r>
            <a:endParaRPr lang="en-CA" dirty="0"/>
          </a:p>
        </p:txBody>
      </p:sp>
      <p:sp>
        <p:nvSpPr>
          <p:cNvPr id="3" name="Content Placeholder 2"/>
          <p:cNvSpPr>
            <a:spLocks noGrp="1"/>
          </p:cNvSpPr>
          <p:nvPr>
            <p:ph idx="1"/>
          </p:nvPr>
        </p:nvSpPr>
        <p:spPr/>
        <p:txBody>
          <a:bodyPr/>
          <a:lstStyle/>
          <a:p>
            <a:r>
              <a:rPr lang="en-CA" dirty="0" smtClean="0"/>
              <a:t>Areas of practice available in IMG stream</a:t>
            </a:r>
          </a:p>
          <a:p>
            <a:pPr lvl="1"/>
            <a:r>
              <a:rPr lang="en-CA" dirty="0" smtClean="0"/>
              <a:t>52.9% family medicine</a:t>
            </a:r>
          </a:p>
          <a:p>
            <a:pPr lvl="1"/>
            <a:r>
              <a:rPr lang="en-CA" dirty="0" smtClean="0"/>
              <a:t>14.6% internal medicine</a:t>
            </a:r>
          </a:p>
          <a:p>
            <a:pPr lvl="1"/>
            <a:r>
              <a:rPr lang="en-CA" dirty="0" smtClean="0"/>
              <a:t>7.3% psychiatry</a:t>
            </a:r>
          </a:p>
          <a:p>
            <a:pPr lvl="1"/>
            <a:r>
              <a:rPr lang="en-CA" dirty="0" smtClean="0"/>
              <a:t>5.5% </a:t>
            </a:r>
            <a:r>
              <a:rPr lang="en-CA" dirty="0" smtClean="0"/>
              <a:t>pediatrics</a:t>
            </a:r>
          </a:p>
          <a:p>
            <a:pPr lvl="1"/>
            <a:endParaRPr lang="en-CA" dirty="0"/>
          </a:p>
          <a:p>
            <a:pPr lvl="1"/>
            <a:r>
              <a:rPr lang="en-CA" dirty="0" smtClean="0"/>
              <a:t>Others are 2% or less.  See reports for various years at carms.ca</a:t>
            </a:r>
            <a:endParaRPr lang="en-CA" dirty="0" smtClean="0"/>
          </a:p>
          <a:p>
            <a:pPr lvl="1"/>
            <a:endParaRPr lang="en-CA" dirty="0" smtClean="0"/>
          </a:p>
          <a:p>
            <a:pPr lvl="1"/>
            <a:endParaRPr lang="en-CA" dirty="0" smtClean="0"/>
          </a:p>
        </p:txBody>
      </p:sp>
    </p:spTree>
    <p:extLst>
      <p:ext uri="{BB962C8B-B14F-4D97-AF65-F5344CB8AC3E}">
        <p14:creationId xmlns:p14="http://schemas.microsoft.com/office/powerpoint/2010/main" val="389805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3 Fundamental Steps to Becoming Licensed as a Doctor</a:t>
            </a:r>
            <a:endParaRPr lang="en-CA" dirty="0"/>
          </a:p>
        </p:txBody>
      </p:sp>
      <p:sp>
        <p:nvSpPr>
          <p:cNvPr id="3" name="Content Placeholder 2"/>
          <p:cNvSpPr>
            <a:spLocks noGrp="1"/>
          </p:cNvSpPr>
          <p:nvPr>
            <p:ph idx="1"/>
          </p:nvPr>
        </p:nvSpPr>
        <p:spPr/>
        <p:txBody>
          <a:bodyPr/>
          <a:lstStyle/>
          <a:p>
            <a:r>
              <a:rPr lang="en-CA" dirty="0" smtClean="0"/>
              <a:t>1.  Medical School</a:t>
            </a:r>
          </a:p>
          <a:p>
            <a:r>
              <a:rPr lang="en-CA" dirty="0" smtClean="0"/>
              <a:t>2.  Residency Training plus certification examinations</a:t>
            </a:r>
          </a:p>
          <a:p>
            <a:r>
              <a:rPr lang="en-CA" dirty="0" smtClean="0"/>
              <a:t>3.  Application for Licensing</a:t>
            </a:r>
            <a:endParaRPr lang="en-CA" dirty="0"/>
          </a:p>
        </p:txBody>
      </p:sp>
    </p:spTree>
    <p:extLst>
      <p:ext uri="{BB962C8B-B14F-4D97-AF65-F5344CB8AC3E}">
        <p14:creationId xmlns:p14="http://schemas.microsoft.com/office/powerpoint/2010/main" val="1762432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Residency Training can be obtained in 3 ways to Meet Canadian Requirements</a:t>
            </a:r>
            <a:endParaRPr lang="en-CA" dirty="0"/>
          </a:p>
        </p:txBody>
      </p:sp>
      <p:sp>
        <p:nvSpPr>
          <p:cNvPr id="3" name="Content Placeholder 2"/>
          <p:cNvSpPr>
            <a:spLocks noGrp="1"/>
          </p:cNvSpPr>
          <p:nvPr>
            <p:ph idx="1"/>
          </p:nvPr>
        </p:nvSpPr>
        <p:spPr/>
        <p:txBody>
          <a:bodyPr>
            <a:normAutofit lnSpcReduction="10000"/>
          </a:bodyPr>
          <a:lstStyle/>
          <a:p>
            <a:r>
              <a:rPr lang="en-CA" dirty="0" smtClean="0"/>
              <a:t>1. Canada</a:t>
            </a:r>
          </a:p>
          <a:p>
            <a:r>
              <a:rPr lang="en-CA" dirty="0" smtClean="0"/>
              <a:t>2.  U.S.A.</a:t>
            </a:r>
          </a:p>
          <a:p>
            <a:r>
              <a:rPr lang="en-CA" dirty="0" smtClean="0"/>
              <a:t>3.  Other countries which have training programs recognized by the national colleges:</a:t>
            </a:r>
          </a:p>
          <a:p>
            <a:pPr lvl="1"/>
            <a:r>
              <a:rPr lang="en-CA" dirty="0" smtClean="0"/>
              <a:t>Australia		</a:t>
            </a:r>
          </a:p>
          <a:p>
            <a:pPr lvl="1"/>
            <a:r>
              <a:rPr lang="en-CA" dirty="0" smtClean="0"/>
              <a:t>Hong Kong</a:t>
            </a:r>
          </a:p>
          <a:p>
            <a:pPr lvl="1"/>
            <a:r>
              <a:rPr lang="en-CA" dirty="0" smtClean="0"/>
              <a:t>South Africa</a:t>
            </a:r>
          </a:p>
          <a:p>
            <a:pPr lvl="1"/>
            <a:r>
              <a:rPr lang="en-CA" dirty="0" smtClean="0"/>
              <a:t>Switzerland</a:t>
            </a:r>
          </a:p>
          <a:p>
            <a:pPr lvl="1"/>
            <a:r>
              <a:rPr lang="en-CA" dirty="0" smtClean="0"/>
              <a:t>Ireland</a:t>
            </a:r>
          </a:p>
          <a:p>
            <a:pPr lvl="1"/>
            <a:r>
              <a:rPr lang="en-CA" dirty="0" smtClean="0"/>
              <a:t>England</a:t>
            </a:r>
          </a:p>
          <a:p>
            <a:pPr lvl="1"/>
            <a:r>
              <a:rPr lang="en-CA" dirty="0" smtClean="0"/>
              <a:t>Scotland</a:t>
            </a:r>
          </a:p>
        </p:txBody>
      </p:sp>
    </p:spTree>
    <p:extLst>
      <p:ext uri="{BB962C8B-B14F-4D97-AF65-F5344CB8AC3E}">
        <p14:creationId xmlns:p14="http://schemas.microsoft.com/office/powerpoint/2010/main" val="1627212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Programs in Other </a:t>
            </a:r>
            <a:r>
              <a:rPr lang="en-CA" b="1" dirty="0"/>
              <a:t>C</a:t>
            </a:r>
            <a:r>
              <a:rPr lang="en-CA" b="1" dirty="0" smtClean="0"/>
              <a:t>ountries</a:t>
            </a:r>
            <a:endParaRPr lang="en-CA" b="1" dirty="0"/>
          </a:p>
        </p:txBody>
      </p:sp>
      <p:sp>
        <p:nvSpPr>
          <p:cNvPr id="3" name="Content Placeholder 2"/>
          <p:cNvSpPr>
            <a:spLocks noGrp="1"/>
          </p:cNvSpPr>
          <p:nvPr>
            <p:ph idx="1"/>
          </p:nvPr>
        </p:nvSpPr>
        <p:spPr/>
        <p:txBody>
          <a:bodyPr/>
          <a:lstStyle/>
          <a:p>
            <a:pPr marL="0" indent="0">
              <a:buNone/>
            </a:pPr>
            <a:r>
              <a:rPr lang="en-CA" dirty="0" smtClean="0"/>
              <a:t>Only specific programs, not the country itself are recognized.</a:t>
            </a:r>
          </a:p>
          <a:p>
            <a:pPr marL="0" indent="0">
              <a:buNone/>
            </a:pPr>
            <a:endParaRPr lang="en-CA" dirty="0" smtClean="0"/>
          </a:p>
          <a:p>
            <a:pPr marL="0" indent="0">
              <a:buNone/>
            </a:pPr>
            <a:r>
              <a:rPr lang="en-CA" dirty="0" smtClean="0"/>
              <a:t>Go to: </a:t>
            </a:r>
          </a:p>
          <a:p>
            <a:pPr marL="0" indent="0">
              <a:buNone/>
            </a:pPr>
            <a:endParaRPr lang="en-CA" dirty="0" smtClean="0"/>
          </a:p>
          <a:p>
            <a:r>
              <a:rPr lang="en-CA" i="1" dirty="0" smtClean="0"/>
              <a:t>RCPSC.ca 	“Accepted jurisdictions” </a:t>
            </a:r>
            <a:r>
              <a:rPr lang="en-CA" dirty="0" smtClean="0"/>
              <a:t>to see what programs are accepted for specialties</a:t>
            </a:r>
          </a:p>
          <a:p>
            <a:pPr marL="0" indent="0">
              <a:buNone/>
            </a:pPr>
            <a:endParaRPr lang="en-CA" dirty="0" smtClean="0"/>
          </a:p>
          <a:p>
            <a:r>
              <a:rPr lang="en-CA" i="1" dirty="0" smtClean="0"/>
              <a:t>CFPC.ca</a:t>
            </a:r>
            <a:r>
              <a:rPr lang="en-CA" dirty="0" smtClean="0"/>
              <a:t>	to see what programs are accepted for family medicine</a:t>
            </a:r>
          </a:p>
          <a:p>
            <a:pPr marL="0" indent="0">
              <a:buNone/>
            </a:pPr>
            <a:endParaRPr lang="en-CA" dirty="0"/>
          </a:p>
        </p:txBody>
      </p:sp>
    </p:spTree>
    <p:extLst>
      <p:ext uri="{BB962C8B-B14F-4D97-AF65-F5344CB8AC3E}">
        <p14:creationId xmlns:p14="http://schemas.microsoft.com/office/powerpoint/2010/main" val="524855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4123</TotalTime>
  <Words>3932</Words>
  <Application>Microsoft Office PowerPoint</Application>
  <PresentationFormat>Widescreen</PresentationFormat>
  <Paragraphs>369</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Office Theme</vt:lpstr>
      <vt:lpstr>Society of Canadians Studying Medicine Abroad</vt:lpstr>
      <vt:lpstr>MEMBERSHIP.  </vt:lpstr>
      <vt:lpstr>PURPOSE OF THE SOCIETY OF CANADIANS STUDYING MEDICINE ABROAD (SOCASMA)</vt:lpstr>
      <vt:lpstr>Acronyms</vt:lpstr>
      <vt:lpstr>Choosing Area of Practice</vt:lpstr>
      <vt:lpstr>The sooner the better</vt:lpstr>
      <vt:lpstr>3 Fundamental Steps to Becoming Licensed as a Doctor</vt:lpstr>
      <vt:lpstr>Residency Training can be obtained in 3 ways to Meet Canadian Requirements</vt:lpstr>
      <vt:lpstr>Programs in Other Countries</vt:lpstr>
      <vt:lpstr>Some rough numbers for 2015 match</vt:lpstr>
      <vt:lpstr>Access, Timing, and Process Tips</vt:lpstr>
      <vt:lpstr>Characteristics that correlate to successful match</vt:lpstr>
      <vt:lpstr>Electives</vt:lpstr>
      <vt:lpstr>Electives in BC</vt:lpstr>
      <vt:lpstr>Caution:  CPSBC has provided inaccurate information to students re Electives</vt:lpstr>
      <vt:lpstr>Substantial Equivalency Examinations</vt:lpstr>
      <vt:lpstr>Recommended Study Tips</vt:lpstr>
      <vt:lpstr>Recommended Study Tips</vt:lpstr>
      <vt:lpstr>Canadian Two Stream System</vt:lpstr>
      <vt:lpstr>How Access to residency and the two stream system works</vt:lpstr>
      <vt:lpstr>Comparison</vt:lpstr>
      <vt:lpstr>The Current System Breeds Prejudice against IMGs</vt:lpstr>
      <vt:lpstr>Irony</vt:lpstr>
      <vt:lpstr>CMG (Canadian and American Medical School Graduate) stream 2015 in Canada</vt:lpstr>
      <vt:lpstr>IMG (International Medical School Graduate) Stream 2015 in Canada</vt:lpstr>
      <vt:lpstr>International Medical Graduates (IMGs) who Matched (both iterations)—immigrant physicians and CSAs to residency positions in Canada</vt:lpstr>
      <vt:lpstr>CSAs compared to  Immigrant IMGs in Canada</vt:lpstr>
      <vt:lpstr>Return of Service Contracts (ROS)</vt:lpstr>
      <vt:lpstr>Subspecialty Training</vt:lpstr>
      <vt:lpstr>Timing of Canadian and American matches</vt:lpstr>
      <vt:lpstr>American Residency Training</vt:lpstr>
      <vt:lpstr>Access to American Residencies—visa required</vt:lpstr>
      <vt:lpstr>4 American Requirements for a J-1</vt:lpstr>
      <vt:lpstr>Contact for information about J-1 visa</vt:lpstr>
      <vt:lpstr>Other Information Relevant to American Law</vt:lpstr>
      <vt:lpstr>J1 Waivers</vt:lpstr>
      <vt:lpstr>Statements of Needs (SONs):  How it works</vt:lpstr>
      <vt:lpstr>Changes as of 2016—limited SONs</vt:lpstr>
      <vt:lpstr>Changes effective 2016—Restricted Subspecialization</vt:lpstr>
      <vt:lpstr>What can you do if you do not get a SON?</vt:lpstr>
      <vt:lpstr>Opportunity for IMGs in Canada</vt:lpstr>
      <vt:lpstr>The Barer position:  “False hope for Canadians who study medicine abroad” (CMAJ April 15, 2014 184(7)</vt:lpstr>
      <vt:lpstr>Legal Action:  Is Health Canada’s policy re SONs sound and consistent with legal principles of government administration?</vt:lpstr>
      <vt:lpstr>Canadian Residency:  Q:  What do we want? A:  The right to compete on merit.   The right to freedom.  The right to equality. </vt:lpstr>
      <vt:lpstr>The IMG Stream?</vt:lpstr>
      <vt:lpstr>How Can You Help?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of Canadians Studying Medicine Abroad</dc:title>
  <dc:creator>Rosemary Pawliuk</dc:creator>
  <cp:lastModifiedBy>Rosemary Pawliuk</cp:lastModifiedBy>
  <cp:revision>216</cp:revision>
  <dcterms:created xsi:type="dcterms:W3CDTF">2015-11-26T21:21:47Z</dcterms:created>
  <dcterms:modified xsi:type="dcterms:W3CDTF">2016-08-13T01:15:32Z</dcterms:modified>
</cp:coreProperties>
</file>